
<file path=[Content_Types].xml><?xml version="1.0" encoding="utf-8"?>
<Types xmlns="http://schemas.openxmlformats.org/package/2006/content-types">
  <Default Extension="bin" ContentType="image/pn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image2.bin" ContentType="image/jpeg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79" r:id="rId2"/>
    <p:sldId id="258" r:id="rId3"/>
    <p:sldId id="271" r:id="rId4"/>
    <p:sldId id="277" r:id="rId5"/>
    <p:sldId id="259" r:id="rId6"/>
    <p:sldId id="274" r:id="rId7"/>
    <p:sldId id="266" r:id="rId8"/>
    <p:sldId id="262" r:id="rId9"/>
    <p:sldId id="261" r:id="rId10"/>
    <p:sldId id="263" r:id="rId11"/>
    <p:sldId id="267" r:id="rId12"/>
    <p:sldId id="265" r:id="rId13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000000"/>
    <a:srgbClr val="FF0000"/>
    <a:srgbClr val="D60000"/>
    <a:srgbClr val="B00000"/>
    <a:srgbClr val="FF3A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78904" autoAdjust="0"/>
  </p:normalViewPr>
  <p:slideViewPr>
    <p:cSldViewPr snapToGrid="0">
      <p:cViewPr varScale="1">
        <p:scale>
          <a:sx n="82" d="100"/>
          <a:sy n="82" d="100"/>
        </p:scale>
        <p:origin x="16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5101DF-6786-4A5A-81A1-25E3728EF5D5}" type="doc">
      <dgm:prSet loTypeId="urn:microsoft.com/office/officeart/2005/8/layout/radial4" loCatId="relationship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69127890-F960-4DB7-80DD-3AA216899C8C}">
      <dgm:prSet phldrT="[Text]" custT="1"/>
      <dgm:spPr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41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en-US" sz="2000" dirty="0"/>
            <a:t>Conjugate Distance</a:t>
          </a:r>
        </a:p>
      </dgm:t>
    </dgm:pt>
    <dgm:pt modelId="{3299A693-1EC0-4BA4-9D84-53F889DCC9F9}" type="parTrans" cxnId="{E205C662-6FF4-4D67-8FD0-D8C6070840C2}">
      <dgm:prSet/>
      <dgm:spPr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41000">
              <a:schemeClr val="accent1">
                <a:lumMod val="60000"/>
                <a:lumOff val="40000"/>
              </a:schemeClr>
            </a:gs>
            <a:gs pos="100000">
              <a:schemeClr val="accent1"/>
            </a:gs>
          </a:gsLst>
        </a:gradFill>
      </dgm:spPr>
      <dgm:t>
        <a:bodyPr/>
        <a:lstStyle/>
        <a:p>
          <a:endParaRPr lang="en-US"/>
        </a:p>
      </dgm:t>
    </dgm:pt>
    <dgm:pt modelId="{F7D0CDF7-64F7-4548-B4E6-4226FF08D38B}" type="sibTrans" cxnId="{E205C662-6FF4-4D67-8FD0-D8C6070840C2}">
      <dgm:prSet/>
      <dgm:spPr/>
      <dgm:t>
        <a:bodyPr/>
        <a:lstStyle/>
        <a:p>
          <a:endParaRPr lang="en-US"/>
        </a:p>
      </dgm:t>
    </dgm:pt>
    <dgm:pt modelId="{BB49A7FD-B534-4070-9129-70EC6DB36040}">
      <dgm:prSet phldrT="[Text]" custT="1"/>
      <dgm:spPr/>
      <dgm:t>
        <a:bodyPr/>
        <a:lstStyle/>
        <a:p>
          <a:r>
            <a:rPr lang="en-US" sz="2000" dirty="0"/>
            <a:t>Aperture Size</a:t>
          </a:r>
        </a:p>
      </dgm:t>
    </dgm:pt>
    <dgm:pt modelId="{14B634CA-E920-4529-AA4D-0B0B0F146DA6}" type="parTrans" cxnId="{51C1C603-E7C5-4E7D-9C90-9B1CBD3A937D}">
      <dgm:prSet/>
      <dgm:spPr/>
      <dgm:t>
        <a:bodyPr/>
        <a:lstStyle/>
        <a:p>
          <a:endParaRPr lang="en-US"/>
        </a:p>
      </dgm:t>
    </dgm:pt>
    <dgm:pt modelId="{1C81253F-E65E-4C7D-8B68-8DE9427E327F}" type="sibTrans" cxnId="{51C1C603-E7C5-4E7D-9C90-9B1CBD3A937D}">
      <dgm:prSet/>
      <dgm:spPr/>
      <dgm:t>
        <a:bodyPr/>
        <a:lstStyle/>
        <a:p>
          <a:endParaRPr lang="en-US"/>
        </a:p>
      </dgm:t>
    </dgm:pt>
    <dgm:pt modelId="{8153A802-1B38-4F69-A5EA-221DEF233FC4}">
      <dgm:prSet phldrT="[Text]" custT="1"/>
      <dgm:spPr>
        <a:gradFill rotWithShape="0">
          <a:gsLst>
            <a:gs pos="0">
              <a:srgbClr val="00C1DE">
                <a:shade val="50000"/>
                <a:hueOff val="200111"/>
                <a:satOff val="-19216"/>
                <a:lumOff val="26841"/>
                <a:alphaOff val="0"/>
                <a:tint val="50000"/>
                <a:alpha val="100000"/>
                <a:satMod val="140000"/>
                <a:lumMod val="105000"/>
              </a:srgbClr>
            </a:gs>
            <a:gs pos="41000">
              <a:srgbClr val="00C1DE">
                <a:shade val="50000"/>
                <a:hueOff val="200111"/>
                <a:satOff val="-19216"/>
                <a:lumOff val="26841"/>
                <a:alphaOff val="0"/>
                <a:tint val="57000"/>
                <a:satMod val="160000"/>
                <a:lumMod val="99000"/>
              </a:srgbClr>
            </a:gs>
            <a:gs pos="100000">
              <a:srgbClr val="00C1DE">
                <a:shade val="50000"/>
                <a:hueOff val="200111"/>
                <a:satOff val="-19216"/>
                <a:lumOff val="26841"/>
                <a:alphaOff val="0"/>
                <a:tint val="80000"/>
                <a:satMod val="180000"/>
                <a:lumMod val="104000"/>
              </a:srgbClr>
            </a:gs>
          </a:gsLst>
          <a:lin ang="5400000" scaled="1"/>
        </a:gradFill>
        <a:ln>
          <a:noFill/>
        </a:ln>
        <a:effectLst>
          <a:outerShdw blurRad="381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spcFirstLastPara="0" vert="horz" wrap="square" lIns="38100" tIns="38100" rIns="38100" bIns="381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Wavelength Spectrum</a:t>
          </a:r>
        </a:p>
      </dgm:t>
    </dgm:pt>
    <dgm:pt modelId="{7B8581C7-FEB7-4C6B-BC64-BC8AB184180F}" type="parTrans" cxnId="{A7569415-5965-4691-98C8-4BCB9E247263}">
      <dgm:prSet/>
      <dgm:spPr>
        <a:gradFill rotWithShape="0">
          <a:gsLst>
            <a:gs pos="0">
              <a:srgbClr val="00C1DE">
                <a:shade val="90000"/>
                <a:hueOff val="197379"/>
                <a:satOff val="-18920"/>
                <a:lumOff val="21069"/>
                <a:alphaOff val="0"/>
                <a:tint val="50000"/>
                <a:alpha val="100000"/>
                <a:satMod val="140000"/>
                <a:lumMod val="105000"/>
              </a:srgbClr>
            </a:gs>
            <a:gs pos="41000">
              <a:srgbClr val="00C1DE">
                <a:shade val="90000"/>
                <a:hueOff val="197379"/>
                <a:satOff val="-18920"/>
                <a:lumOff val="21069"/>
                <a:alphaOff val="0"/>
                <a:tint val="57000"/>
                <a:satMod val="160000"/>
                <a:lumMod val="99000"/>
              </a:srgbClr>
            </a:gs>
            <a:gs pos="100000">
              <a:srgbClr val="00C1DE">
                <a:shade val="90000"/>
                <a:hueOff val="197379"/>
                <a:satOff val="-18920"/>
                <a:lumOff val="21069"/>
                <a:alphaOff val="0"/>
                <a:tint val="80000"/>
                <a:satMod val="180000"/>
                <a:lumMod val="104000"/>
              </a:srgbClr>
            </a:gs>
          </a:gsLst>
          <a:lin ang="5400000" scaled="1"/>
        </a:gradFill>
        <a:ln>
          <a:noFill/>
        </a:ln>
        <a:effectLst>
          <a:outerShdw blurRad="38100" dist="25400" dir="5400000" rotWithShape="0">
            <a:srgbClr val="000000">
              <a:alpha val="28000"/>
            </a:srgbClr>
          </a:outerShdw>
        </a:effectLst>
      </dgm:spPr>
      <dgm:t>
        <a:bodyPr/>
        <a:lstStyle/>
        <a:p>
          <a:endParaRPr lang="en-US"/>
        </a:p>
      </dgm:t>
    </dgm:pt>
    <dgm:pt modelId="{2BAD282A-2923-4783-9667-8138E9572E29}" type="sibTrans" cxnId="{A7569415-5965-4691-98C8-4BCB9E247263}">
      <dgm:prSet/>
      <dgm:spPr/>
      <dgm:t>
        <a:bodyPr/>
        <a:lstStyle/>
        <a:p>
          <a:endParaRPr lang="en-US"/>
        </a:p>
      </dgm:t>
    </dgm:pt>
    <dgm:pt modelId="{4E68F870-EFDB-487D-82DE-90D365344371}">
      <dgm:prSet phldrT="[Text]" custT="1"/>
      <dgm:spPr>
        <a:noFill/>
      </dgm:spPr>
      <dgm:t>
        <a:bodyPr lIns="0" rIns="0"/>
        <a:lstStyle/>
        <a:p>
          <a:pPr marL="0" indent="0"/>
          <a:r>
            <a:rPr lang="en-US" sz="3200" dirty="0"/>
            <a:t>consistent</a:t>
          </a:r>
        </a:p>
      </dgm:t>
    </dgm:pt>
    <dgm:pt modelId="{16D955DC-5328-46BC-9D5F-62F86FD37030}" type="sibTrans" cxnId="{DCB5C98A-8599-4579-A860-0A0DC8038A98}">
      <dgm:prSet/>
      <dgm:spPr/>
      <dgm:t>
        <a:bodyPr/>
        <a:lstStyle/>
        <a:p>
          <a:endParaRPr lang="en-US"/>
        </a:p>
      </dgm:t>
    </dgm:pt>
    <dgm:pt modelId="{09219CD5-B1B8-4733-B259-6A99A39A97EA}" type="parTrans" cxnId="{DCB5C98A-8599-4579-A860-0A0DC8038A98}">
      <dgm:prSet/>
      <dgm:spPr/>
      <dgm:t>
        <a:bodyPr/>
        <a:lstStyle/>
        <a:p>
          <a:endParaRPr lang="en-US"/>
        </a:p>
      </dgm:t>
    </dgm:pt>
    <dgm:pt modelId="{41A4B1C0-3B07-4F9E-A7B3-923E722602DF}">
      <dgm:prSet phldrT="[Text]" custT="1"/>
      <dgm:spPr/>
      <dgm:t>
        <a:bodyPr/>
        <a:lstStyle/>
        <a:p>
          <a:r>
            <a:rPr lang="en-US" sz="2000" dirty="0"/>
            <a:t>Target Shape</a:t>
          </a:r>
        </a:p>
      </dgm:t>
    </dgm:pt>
    <dgm:pt modelId="{722D114D-7DBC-443C-AAF0-6824DBA8A705}" type="parTrans" cxnId="{9E1AF80F-B6A5-4C8A-9356-B7D9D866C55E}">
      <dgm:prSet/>
      <dgm:spPr/>
      <dgm:t>
        <a:bodyPr/>
        <a:lstStyle/>
        <a:p>
          <a:endParaRPr lang="en-US"/>
        </a:p>
      </dgm:t>
    </dgm:pt>
    <dgm:pt modelId="{6F5D22D4-054B-468E-AF9B-0B61058B2B85}" type="sibTrans" cxnId="{9E1AF80F-B6A5-4C8A-9356-B7D9D866C55E}">
      <dgm:prSet/>
      <dgm:spPr/>
      <dgm:t>
        <a:bodyPr/>
        <a:lstStyle/>
        <a:p>
          <a:endParaRPr lang="en-US"/>
        </a:p>
      </dgm:t>
    </dgm:pt>
    <dgm:pt modelId="{72F27A04-F72C-4316-843B-37845D42D6D4}" type="pres">
      <dgm:prSet presAssocID="{3C5101DF-6786-4A5A-81A1-25E3728EF5D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E34B9E5-6C03-403C-A8B2-87C5EA74D219}" type="pres">
      <dgm:prSet presAssocID="{4E68F870-EFDB-487D-82DE-90D365344371}" presName="centerShape" presStyleLbl="node0" presStyleIdx="0" presStyleCnt="1" custScaleX="135889" custScaleY="25117" custLinFactNeighborX="11390" custLinFactNeighborY="-58286"/>
      <dgm:spPr/>
    </dgm:pt>
    <dgm:pt modelId="{8B2DD151-A1DB-48C6-A10F-49EB56F2EDA6}" type="pres">
      <dgm:prSet presAssocID="{3299A693-1EC0-4BA4-9D84-53F889DCC9F9}" presName="parTrans" presStyleLbl="bgSibTrans2D1" presStyleIdx="0" presStyleCnt="4" custAng="21184424" custScaleX="108631" custScaleY="56687" custLinFactNeighborX="5391" custLinFactNeighborY="9957"/>
      <dgm:spPr/>
    </dgm:pt>
    <dgm:pt modelId="{4AB65554-009A-46E2-BEF8-B4EA6ADAD8ED}" type="pres">
      <dgm:prSet presAssocID="{69127890-F960-4DB7-80DD-3AA216899C8C}" presName="node" presStyleLbl="node1" presStyleIdx="0" presStyleCnt="4" custScaleX="100336" custScaleY="53144" custRadScaleRad="107040" custRadScaleInc="85832">
        <dgm:presLayoutVars>
          <dgm:bulletEnabled val="1"/>
        </dgm:presLayoutVars>
      </dgm:prSet>
      <dgm:spPr/>
    </dgm:pt>
    <dgm:pt modelId="{33456642-3E6E-4235-9879-4D181BDBC1A2}" type="pres">
      <dgm:prSet presAssocID="{14B634CA-E920-4529-AA4D-0B0B0F146DA6}" presName="parTrans" presStyleLbl="bgSibTrans2D1" presStyleIdx="1" presStyleCnt="4" custAng="20772674" custScaleX="94549" custScaleY="56687" custLinFactNeighborX="14598" custLinFactNeighborY="1809"/>
      <dgm:spPr/>
    </dgm:pt>
    <dgm:pt modelId="{06F65080-AC02-41CF-9AE9-54C6ED88B9F8}" type="pres">
      <dgm:prSet presAssocID="{BB49A7FD-B534-4070-9129-70EC6DB36040}" presName="node" presStyleLbl="node1" presStyleIdx="1" presStyleCnt="4" custScaleX="100336" custScaleY="53144" custRadScaleRad="73179" custRadScaleInc="-66972">
        <dgm:presLayoutVars>
          <dgm:bulletEnabled val="1"/>
        </dgm:presLayoutVars>
      </dgm:prSet>
      <dgm:spPr/>
    </dgm:pt>
    <dgm:pt modelId="{41F5DEFD-4D59-48AA-88A4-C318C9A7FD25}" type="pres">
      <dgm:prSet presAssocID="{7B8581C7-FEB7-4C6B-BC64-BC8AB184180F}" presName="parTrans" presStyleLbl="bgSibTrans2D1" presStyleIdx="2" presStyleCnt="4" custAng="223098" custScaleX="112830" custScaleY="56687" custLinFactNeighborX="4762" custLinFactNeighborY="131"/>
      <dgm:spPr>
        <a:xfrm rot="5744626">
          <a:off x="4762243" y="1893401"/>
          <a:ext cx="2791482" cy="457200"/>
        </a:xfrm>
        <a:prstGeom prst="leftArrow">
          <a:avLst>
            <a:gd name="adj1" fmla="val 60000"/>
            <a:gd name="adj2" fmla="val 50000"/>
          </a:avLst>
        </a:prstGeom>
      </dgm:spPr>
    </dgm:pt>
    <dgm:pt modelId="{F4E43394-290C-43F7-BE2C-49F56A3CB0B2}" type="pres">
      <dgm:prSet presAssocID="{8153A802-1B38-4F69-A5EA-221DEF233FC4}" presName="node" presStyleLbl="node1" presStyleIdx="2" presStyleCnt="4" custScaleX="100336" custScaleY="53144" custRadScaleRad="46320" custRadScaleInc="972">
        <dgm:presLayoutVars>
          <dgm:bulletEnabled val="1"/>
        </dgm:presLayoutVars>
      </dgm:prSet>
      <dgm:spPr>
        <a:xfrm>
          <a:off x="4647706" y="2785702"/>
          <a:ext cx="2697485" cy="1143000"/>
        </a:xfrm>
        <a:prstGeom prst="roundRect">
          <a:avLst>
            <a:gd name="adj" fmla="val 10000"/>
          </a:avLst>
        </a:prstGeom>
      </dgm:spPr>
    </dgm:pt>
    <dgm:pt modelId="{26F2621E-D8FA-44A2-868F-3C7CBDE3BFCE}" type="pres">
      <dgm:prSet presAssocID="{722D114D-7DBC-443C-AAF0-6824DBA8A705}" presName="parTrans" presStyleLbl="bgSibTrans2D1" presStyleIdx="3" presStyleCnt="4" custAng="753450" custScaleX="103260" custScaleY="56687"/>
      <dgm:spPr/>
    </dgm:pt>
    <dgm:pt modelId="{F4365F71-5320-4A65-A102-4FFDC40D01F1}" type="pres">
      <dgm:prSet presAssocID="{41A4B1C0-3B07-4F9E-A7B3-923E722602DF}" presName="node" presStyleLbl="node1" presStyleIdx="3" presStyleCnt="4" custScaleX="100336" custScaleY="53144" custRadScaleRad="99054" custRadScaleInc="35848">
        <dgm:presLayoutVars>
          <dgm:bulletEnabled val="1"/>
        </dgm:presLayoutVars>
      </dgm:prSet>
      <dgm:spPr/>
    </dgm:pt>
  </dgm:ptLst>
  <dgm:cxnLst>
    <dgm:cxn modelId="{51C1C603-E7C5-4E7D-9C90-9B1CBD3A937D}" srcId="{4E68F870-EFDB-487D-82DE-90D365344371}" destId="{BB49A7FD-B534-4070-9129-70EC6DB36040}" srcOrd="1" destOrd="0" parTransId="{14B634CA-E920-4529-AA4D-0B0B0F146DA6}" sibTransId="{1C81253F-E65E-4C7D-8B68-8DE9427E327F}"/>
    <dgm:cxn modelId="{9E1AF80F-B6A5-4C8A-9356-B7D9D866C55E}" srcId="{4E68F870-EFDB-487D-82DE-90D365344371}" destId="{41A4B1C0-3B07-4F9E-A7B3-923E722602DF}" srcOrd="3" destOrd="0" parTransId="{722D114D-7DBC-443C-AAF0-6824DBA8A705}" sibTransId="{6F5D22D4-054B-468E-AF9B-0B61058B2B85}"/>
    <dgm:cxn modelId="{A7569415-5965-4691-98C8-4BCB9E247263}" srcId="{4E68F870-EFDB-487D-82DE-90D365344371}" destId="{8153A802-1B38-4F69-A5EA-221DEF233FC4}" srcOrd="2" destOrd="0" parTransId="{7B8581C7-FEB7-4C6B-BC64-BC8AB184180F}" sibTransId="{2BAD282A-2923-4783-9667-8138E9572E29}"/>
    <dgm:cxn modelId="{212C2227-5D9A-4250-A218-3109A855A381}" type="presOf" srcId="{41A4B1C0-3B07-4F9E-A7B3-923E722602DF}" destId="{F4365F71-5320-4A65-A102-4FFDC40D01F1}" srcOrd="0" destOrd="0" presId="urn:microsoft.com/office/officeart/2005/8/layout/radial4"/>
    <dgm:cxn modelId="{9E299735-B889-42C4-B383-C583C4DBEF14}" type="presOf" srcId="{8153A802-1B38-4F69-A5EA-221DEF233FC4}" destId="{F4E43394-290C-43F7-BE2C-49F56A3CB0B2}" srcOrd="0" destOrd="0" presId="urn:microsoft.com/office/officeart/2005/8/layout/radial4"/>
    <dgm:cxn modelId="{C76E1862-5610-4C23-817D-E37844729551}" type="presOf" srcId="{4E68F870-EFDB-487D-82DE-90D365344371}" destId="{CE34B9E5-6C03-403C-A8B2-87C5EA74D219}" srcOrd="0" destOrd="0" presId="urn:microsoft.com/office/officeart/2005/8/layout/radial4"/>
    <dgm:cxn modelId="{E205C662-6FF4-4D67-8FD0-D8C6070840C2}" srcId="{4E68F870-EFDB-487D-82DE-90D365344371}" destId="{69127890-F960-4DB7-80DD-3AA216899C8C}" srcOrd="0" destOrd="0" parTransId="{3299A693-1EC0-4BA4-9D84-53F889DCC9F9}" sibTransId="{F7D0CDF7-64F7-4548-B4E6-4226FF08D38B}"/>
    <dgm:cxn modelId="{F7BDE267-2025-460E-83E3-24648736D902}" type="presOf" srcId="{BB49A7FD-B534-4070-9129-70EC6DB36040}" destId="{06F65080-AC02-41CF-9AE9-54C6ED88B9F8}" srcOrd="0" destOrd="0" presId="urn:microsoft.com/office/officeart/2005/8/layout/radial4"/>
    <dgm:cxn modelId="{139AA551-D798-4035-8798-F6322967EFBB}" type="presOf" srcId="{3299A693-1EC0-4BA4-9D84-53F889DCC9F9}" destId="{8B2DD151-A1DB-48C6-A10F-49EB56F2EDA6}" srcOrd="0" destOrd="0" presId="urn:microsoft.com/office/officeart/2005/8/layout/radial4"/>
    <dgm:cxn modelId="{DCB5C98A-8599-4579-A860-0A0DC8038A98}" srcId="{3C5101DF-6786-4A5A-81A1-25E3728EF5D5}" destId="{4E68F870-EFDB-487D-82DE-90D365344371}" srcOrd="0" destOrd="0" parTransId="{09219CD5-B1B8-4733-B259-6A99A39A97EA}" sibTransId="{16D955DC-5328-46BC-9D5F-62F86FD37030}"/>
    <dgm:cxn modelId="{6E3E88A6-CC4A-480F-83F0-5360A2245F85}" type="presOf" srcId="{14B634CA-E920-4529-AA4D-0B0B0F146DA6}" destId="{33456642-3E6E-4235-9879-4D181BDBC1A2}" srcOrd="0" destOrd="0" presId="urn:microsoft.com/office/officeart/2005/8/layout/radial4"/>
    <dgm:cxn modelId="{21CDACCD-9901-4282-ABC3-3EEED177E8C1}" type="presOf" srcId="{69127890-F960-4DB7-80DD-3AA216899C8C}" destId="{4AB65554-009A-46E2-BEF8-B4EA6ADAD8ED}" srcOrd="0" destOrd="0" presId="urn:microsoft.com/office/officeart/2005/8/layout/radial4"/>
    <dgm:cxn modelId="{8A5E17D6-F924-4B0A-B785-73331C9EB827}" type="presOf" srcId="{7B8581C7-FEB7-4C6B-BC64-BC8AB184180F}" destId="{41F5DEFD-4D59-48AA-88A4-C318C9A7FD25}" srcOrd="0" destOrd="0" presId="urn:microsoft.com/office/officeart/2005/8/layout/radial4"/>
    <dgm:cxn modelId="{C26E6CF9-2C28-4218-91D2-8C4D360DCD0F}" type="presOf" srcId="{3C5101DF-6786-4A5A-81A1-25E3728EF5D5}" destId="{72F27A04-F72C-4316-843B-37845D42D6D4}" srcOrd="0" destOrd="0" presId="urn:microsoft.com/office/officeart/2005/8/layout/radial4"/>
    <dgm:cxn modelId="{B7350BDD-CCE8-4AAA-9584-F5A10FD3F694}" type="presOf" srcId="{722D114D-7DBC-443C-AAF0-6824DBA8A705}" destId="{26F2621E-D8FA-44A2-868F-3C7CBDE3BFCE}" srcOrd="0" destOrd="0" presId="urn:microsoft.com/office/officeart/2005/8/layout/radial4"/>
    <dgm:cxn modelId="{FE0790CD-AF45-4829-912E-37425CE1BB45}" type="presParOf" srcId="{72F27A04-F72C-4316-843B-37845D42D6D4}" destId="{CE34B9E5-6C03-403C-A8B2-87C5EA74D219}" srcOrd="0" destOrd="0" presId="urn:microsoft.com/office/officeart/2005/8/layout/radial4"/>
    <dgm:cxn modelId="{2BBA96A7-86AC-4A96-A0E5-640B8C76220E}" type="presParOf" srcId="{72F27A04-F72C-4316-843B-37845D42D6D4}" destId="{8B2DD151-A1DB-48C6-A10F-49EB56F2EDA6}" srcOrd="1" destOrd="0" presId="urn:microsoft.com/office/officeart/2005/8/layout/radial4"/>
    <dgm:cxn modelId="{6346B85E-6CC6-4F38-B152-2C32B73C14A3}" type="presParOf" srcId="{72F27A04-F72C-4316-843B-37845D42D6D4}" destId="{4AB65554-009A-46E2-BEF8-B4EA6ADAD8ED}" srcOrd="2" destOrd="0" presId="urn:microsoft.com/office/officeart/2005/8/layout/radial4"/>
    <dgm:cxn modelId="{36A19872-C502-4240-9CF2-540F2B8F05BF}" type="presParOf" srcId="{72F27A04-F72C-4316-843B-37845D42D6D4}" destId="{33456642-3E6E-4235-9879-4D181BDBC1A2}" srcOrd="3" destOrd="0" presId="urn:microsoft.com/office/officeart/2005/8/layout/radial4"/>
    <dgm:cxn modelId="{7560AFD0-763C-49CE-A9EC-26001613C7AB}" type="presParOf" srcId="{72F27A04-F72C-4316-843B-37845D42D6D4}" destId="{06F65080-AC02-41CF-9AE9-54C6ED88B9F8}" srcOrd="4" destOrd="0" presId="urn:microsoft.com/office/officeart/2005/8/layout/radial4"/>
    <dgm:cxn modelId="{C880A2BE-A6C7-4677-9D68-A619927C1A25}" type="presParOf" srcId="{72F27A04-F72C-4316-843B-37845D42D6D4}" destId="{41F5DEFD-4D59-48AA-88A4-C318C9A7FD25}" srcOrd="5" destOrd="0" presId="urn:microsoft.com/office/officeart/2005/8/layout/radial4"/>
    <dgm:cxn modelId="{2695B808-7BD0-4A9A-9A2E-DF8E3A0156A2}" type="presParOf" srcId="{72F27A04-F72C-4316-843B-37845D42D6D4}" destId="{F4E43394-290C-43F7-BE2C-49F56A3CB0B2}" srcOrd="6" destOrd="0" presId="urn:microsoft.com/office/officeart/2005/8/layout/radial4"/>
    <dgm:cxn modelId="{CC2F523F-10BF-4B69-8D0A-A49C0CD85912}" type="presParOf" srcId="{72F27A04-F72C-4316-843B-37845D42D6D4}" destId="{26F2621E-D8FA-44A2-868F-3C7CBDE3BFCE}" srcOrd="7" destOrd="0" presId="urn:microsoft.com/office/officeart/2005/8/layout/radial4"/>
    <dgm:cxn modelId="{6FAE539D-2199-4F36-8035-22608D2163F2}" type="presParOf" srcId="{72F27A04-F72C-4316-843B-37845D42D6D4}" destId="{F4365F71-5320-4A65-A102-4FFDC40D01F1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34B9E5-6C03-403C-A8B2-87C5EA74D219}">
      <dsp:nvSpPr>
        <dsp:cNvPr id="0" name=""/>
        <dsp:cNvSpPr/>
      </dsp:nvSpPr>
      <dsp:spPr>
        <a:xfrm>
          <a:off x="4178754" y="29994"/>
          <a:ext cx="3845589" cy="710798"/>
        </a:xfrm>
        <a:prstGeom prst="ellipse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consistent</a:t>
          </a:r>
        </a:p>
      </dsp:txBody>
      <dsp:txXfrm>
        <a:off x="4741927" y="134088"/>
        <a:ext cx="2719243" cy="502610"/>
      </dsp:txXfrm>
    </dsp:sp>
    <dsp:sp modelId="{8B2DD151-A1DB-48C6-A10F-49EB56F2EDA6}">
      <dsp:nvSpPr>
        <dsp:cNvPr id="0" name=""/>
        <dsp:cNvSpPr/>
      </dsp:nvSpPr>
      <dsp:spPr>
        <a:xfrm rot="9220028">
          <a:off x="2918677" y="969881"/>
          <a:ext cx="2448615" cy="45720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41000">
              <a:schemeClr val="accent1">
                <a:lumMod val="60000"/>
                <a:lumOff val="40000"/>
              </a:schemeClr>
            </a:gs>
            <a:gs pos="100000">
              <a:schemeClr val="accent1"/>
            </a:gs>
          </a:gsLst>
          <a:lin ang="5400000" scaled="1"/>
        </a:gradFill>
        <a:ln>
          <a:noFill/>
        </a:ln>
        <a:effectLst>
          <a:outerShdw blurRad="381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AB65554-009A-46E2-BEF8-B4EA6ADAD8ED}">
      <dsp:nvSpPr>
        <dsp:cNvPr id="0" name=""/>
        <dsp:cNvSpPr/>
      </dsp:nvSpPr>
      <dsp:spPr>
        <a:xfrm>
          <a:off x="1609725" y="921153"/>
          <a:ext cx="2697485" cy="1143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41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</a:gradFill>
        <a:ln>
          <a:noFill/>
        </a:ln>
        <a:effectLst>
          <a:outerShdw blurRad="381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Conjugate Distance</a:t>
          </a:r>
        </a:p>
      </dsp:txBody>
      <dsp:txXfrm>
        <a:off x="1643202" y="954630"/>
        <a:ext cx="2630531" cy="1076046"/>
      </dsp:txXfrm>
    </dsp:sp>
    <dsp:sp modelId="{33456642-3E6E-4235-9879-4D181BDBC1A2}">
      <dsp:nvSpPr>
        <dsp:cNvPr id="0" name=""/>
        <dsp:cNvSpPr/>
      </dsp:nvSpPr>
      <dsp:spPr>
        <a:xfrm rot="7448873">
          <a:off x="3232598" y="1772440"/>
          <a:ext cx="3167629" cy="45720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197379"/>
                <a:satOff val="-18920"/>
                <a:lumOff val="21069"/>
                <a:alphaOff val="0"/>
                <a:tint val="50000"/>
                <a:alpha val="100000"/>
                <a:satMod val="140000"/>
                <a:lumMod val="105000"/>
              </a:schemeClr>
            </a:gs>
            <a:gs pos="41000">
              <a:schemeClr val="accent2">
                <a:shade val="90000"/>
                <a:hueOff val="197379"/>
                <a:satOff val="-18920"/>
                <a:lumOff val="21069"/>
                <a:alphaOff val="0"/>
                <a:tint val="57000"/>
                <a:satMod val="160000"/>
                <a:lumMod val="99000"/>
              </a:schemeClr>
            </a:gs>
            <a:gs pos="100000">
              <a:schemeClr val="accent2">
                <a:shade val="90000"/>
                <a:hueOff val="197379"/>
                <a:satOff val="-18920"/>
                <a:lumOff val="21069"/>
                <a:alphaOff val="0"/>
                <a:tint val="80000"/>
                <a:satMod val="180000"/>
                <a:lumMod val="104000"/>
              </a:schemeClr>
            </a:gs>
          </a:gsLst>
          <a:lin ang="5400000" scaled="1"/>
        </a:gradFill>
        <a:ln>
          <a:noFill/>
        </a:ln>
        <a:effectLst>
          <a:outerShdw blurRad="381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6F65080-AC02-41CF-9AE9-54C6ED88B9F8}">
      <dsp:nvSpPr>
        <dsp:cNvPr id="0" name=""/>
        <dsp:cNvSpPr/>
      </dsp:nvSpPr>
      <dsp:spPr>
        <a:xfrm>
          <a:off x="1734979" y="2537203"/>
          <a:ext cx="2697485" cy="1143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200111"/>
                <a:satOff val="-19216"/>
                <a:lumOff val="26841"/>
                <a:alphaOff val="0"/>
                <a:tint val="50000"/>
                <a:alpha val="100000"/>
                <a:satMod val="140000"/>
                <a:lumMod val="105000"/>
              </a:schemeClr>
            </a:gs>
            <a:gs pos="41000">
              <a:schemeClr val="accent2">
                <a:shade val="50000"/>
                <a:hueOff val="200111"/>
                <a:satOff val="-19216"/>
                <a:lumOff val="26841"/>
                <a:alphaOff val="0"/>
                <a:tint val="57000"/>
                <a:satMod val="160000"/>
                <a:lumMod val="99000"/>
              </a:schemeClr>
            </a:gs>
            <a:gs pos="100000">
              <a:schemeClr val="accent2">
                <a:shade val="50000"/>
                <a:hueOff val="200111"/>
                <a:satOff val="-19216"/>
                <a:lumOff val="26841"/>
                <a:alphaOff val="0"/>
                <a:tint val="80000"/>
                <a:satMod val="180000"/>
                <a:lumMod val="104000"/>
              </a:schemeClr>
            </a:gs>
          </a:gsLst>
          <a:lin ang="5400000" scaled="1"/>
        </a:gradFill>
        <a:ln>
          <a:noFill/>
        </a:ln>
        <a:effectLst>
          <a:outerShdw blurRad="381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Aperture Size</a:t>
          </a:r>
        </a:p>
      </dsp:txBody>
      <dsp:txXfrm>
        <a:off x="1768456" y="2570680"/>
        <a:ext cx="2630531" cy="1076046"/>
      </dsp:txXfrm>
    </dsp:sp>
    <dsp:sp modelId="{41F5DEFD-4D59-48AA-88A4-C318C9A7FD25}">
      <dsp:nvSpPr>
        <dsp:cNvPr id="0" name=""/>
        <dsp:cNvSpPr/>
      </dsp:nvSpPr>
      <dsp:spPr>
        <a:xfrm rot="5755700">
          <a:off x="4882932" y="1762324"/>
          <a:ext cx="2526673" cy="45720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0C1DE">
                <a:shade val="90000"/>
                <a:hueOff val="197379"/>
                <a:satOff val="-18920"/>
                <a:lumOff val="21069"/>
                <a:alphaOff val="0"/>
                <a:tint val="50000"/>
                <a:alpha val="100000"/>
                <a:satMod val="140000"/>
                <a:lumMod val="105000"/>
              </a:srgbClr>
            </a:gs>
            <a:gs pos="41000">
              <a:srgbClr val="00C1DE">
                <a:shade val="90000"/>
                <a:hueOff val="197379"/>
                <a:satOff val="-18920"/>
                <a:lumOff val="21069"/>
                <a:alphaOff val="0"/>
                <a:tint val="57000"/>
                <a:satMod val="160000"/>
                <a:lumMod val="99000"/>
              </a:srgbClr>
            </a:gs>
            <a:gs pos="100000">
              <a:srgbClr val="00C1DE">
                <a:shade val="90000"/>
                <a:hueOff val="197379"/>
                <a:satOff val="-18920"/>
                <a:lumOff val="21069"/>
                <a:alphaOff val="0"/>
                <a:tint val="80000"/>
                <a:satMod val="180000"/>
                <a:lumMod val="104000"/>
              </a:srgbClr>
            </a:gs>
          </a:gsLst>
          <a:lin ang="5400000" scaled="1"/>
        </a:gradFill>
        <a:ln>
          <a:noFill/>
        </a:ln>
        <a:effectLst>
          <a:outerShdw blurRad="381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4E43394-290C-43F7-BE2C-49F56A3CB0B2}">
      <dsp:nvSpPr>
        <dsp:cNvPr id="0" name=""/>
        <dsp:cNvSpPr/>
      </dsp:nvSpPr>
      <dsp:spPr>
        <a:xfrm>
          <a:off x="4647709" y="2537216"/>
          <a:ext cx="2697485" cy="114300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C1DE">
                <a:shade val="50000"/>
                <a:hueOff val="200111"/>
                <a:satOff val="-19216"/>
                <a:lumOff val="26841"/>
                <a:alphaOff val="0"/>
                <a:tint val="50000"/>
                <a:alpha val="100000"/>
                <a:satMod val="140000"/>
                <a:lumMod val="105000"/>
              </a:srgbClr>
            </a:gs>
            <a:gs pos="41000">
              <a:srgbClr val="00C1DE">
                <a:shade val="50000"/>
                <a:hueOff val="200111"/>
                <a:satOff val="-19216"/>
                <a:lumOff val="26841"/>
                <a:alphaOff val="0"/>
                <a:tint val="57000"/>
                <a:satMod val="160000"/>
                <a:lumMod val="99000"/>
              </a:srgbClr>
            </a:gs>
            <a:gs pos="100000">
              <a:srgbClr val="00C1DE">
                <a:shade val="50000"/>
                <a:hueOff val="200111"/>
                <a:satOff val="-19216"/>
                <a:lumOff val="26841"/>
                <a:alphaOff val="0"/>
                <a:tint val="80000"/>
                <a:satMod val="180000"/>
                <a:lumMod val="104000"/>
              </a:srgbClr>
            </a:gs>
          </a:gsLst>
          <a:lin ang="5400000" scaled="1"/>
        </a:gradFill>
        <a:ln>
          <a:noFill/>
        </a:ln>
        <a:effectLst>
          <a:outerShdw blurRad="381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Wavelength Spectrum</a:t>
          </a:r>
        </a:p>
      </dsp:txBody>
      <dsp:txXfrm>
        <a:off x="4681186" y="2570693"/>
        <a:ext cx="2630531" cy="1076046"/>
      </dsp:txXfrm>
    </dsp:sp>
    <dsp:sp modelId="{26F2621E-D8FA-44A2-868F-3C7CBDE3BFCE}">
      <dsp:nvSpPr>
        <dsp:cNvPr id="0" name=""/>
        <dsp:cNvSpPr/>
      </dsp:nvSpPr>
      <dsp:spPr>
        <a:xfrm rot="4188147">
          <a:off x="5373680" y="2601660"/>
          <a:ext cx="4601529" cy="45720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197379"/>
                <a:satOff val="-18920"/>
                <a:lumOff val="21069"/>
                <a:alphaOff val="0"/>
                <a:tint val="50000"/>
                <a:alpha val="100000"/>
                <a:satMod val="140000"/>
                <a:lumMod val="105000"/>
              </a:schemeClr>
            </a:gs>
            <a:gs pos="41000">
              <a:schemeClr val="accent2">
                <a:shade val="90000"/>
                <a:hueOff val="197379"/>
                <a:satOff val="-18920"/>
                <a:lumOff val="21069"/>
                <a:alphaOff val="0"/>
                <a:tint val="57000"/>
                <a:satMod val="160000"/>
                <a:lumMod val="99000"/>
              </a:schemeClr>
            </a:gs>
            <a:gs pos="100000">
              <a:schemeClr val="accent2">
                <a:shade val="90000"/>
                <a:hueOff val="197379"/>
                <a:satOff val="-18920"/>
                <a:lumOff val="21069"/>
                <a:alphaOff val="0"/>
                <a:tint val="80000"/>
                <a:satMod val="180000"/>
                <a:lumMod val="104000"/>
              </a:schemeClr>
            </a:gs>
          </a:gsLst>
          <a:lin ang="5400000" scaled="1"/>
        </a:gradFill>
        <a:ln>
          <a:noFill/>
        </a:ln>
        <a:effectLst>
          <a:outerShdw blurRad="381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4365F71-5320-4A65-A102-4FFDC40D01F1}">
      <dsp:nvSpPr>
        <dsp:cNvPr id="0" name=""/>
        <dsp:cNvSpPr/>
      </dsp:nvSpPr>
      <dsp:spPr>
        <a:xfrm>
          <a:off x="7531228" y="4132596"/>
          <a:ext cx="2697485" cy="1143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200111"/>
                <a:satOff val="-19216"/>
                <a:lumOff val="26841"/>
                <a:alphaOff val="0"/>
                <a:tint val="50000"/>
                <a:alpha val="100000"/>
                <a:satMod val="140000"/>
                <a:lumMod val="105000"/>
              </a:schemeClr>
            </a:gs>
            <a:gs pos="41000">
              <a:schemeClr val="accent2">
                <a:shade val="50000"/>
                <a:hueOff val="200111"/>
                <a:satOff val="-19216"/>
                <a:lumOff val="26841"/>
                <a:alphaOff val="0"/>
                <a:tint val="57000"/>
                <a:satMod val="160000"/>
                <a:lumMod val="99000"/>
              </a:schemeClr>
            </a:gs>
            <a:gs pos="100000">
              <a:schemeClr val="accent2">
                <a:shade val="50000"/>
                <a:hueOff val="200111"/>
                <a:satOff val="-19216"/>
                <a:lumOff val="26841"/>
                <a:alphaOff val="0"/>
                <a:tint val="80000"/>
                <a:satMod val="180000"/>
                <a:lumMod val="104000"/>
              </a:schemeClr>
            </a:gs>
          </a:gsLst>
          <a:lin ang="5400000" scaled="1"/>
        </a:gradFill>
        <a:ln>
          <a:noFill/>
        </a:ln>
        <a:effectLst>
          <a:outerShdw blurRad="381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Target Shape</a:t>
          </a:r>
        </a:p>
      </dsp:txBody>
      <dsp:txXfrm>
        <a:off x="7564705" y="4166073"/>
        <a:ext cx="2630531" cy="10760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F86DF-8E44-414F-B02A-D766722354B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57C15-FF58-43C4-B786-CAE9DFDDC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42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7C15-FF58-43C4-B786-CAE9DFDDC3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04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7C15-FF58-43C4-B786-CAE9DFDDC3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52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7C15-FF58-43C4-B786-CAE9DFDDC3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38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7C15-FF58-43C4-B786-CAE9DFDDC3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79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7C15-FF58-43C4-B786-CAE9DFDDC3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93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7C15-FF58-43C4-B786-CAE9DFDDC3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50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7C15-FF58-43C4-B786-CAE9DFDDC3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5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7C15-FF58-43C4-B786-CAE9DFDDC3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09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7C15-FF58-43C4-B786-CAE9DFDDC3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4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7C15-FF58-43C4-B786-CAE9DFDDC3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25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7C15-FF58-43C4-B786-CAE9DFDDC3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71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7C15-FF58-43C4-B786-CAE9DFDDC3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54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3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.bin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1.bin"/><Relationship Id="rId4" Type="http://schemas.openxmlformats.org/officeDocument/2006/relationships/image" Target="../media/image5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.bin"/><Relationship Id="rId4" Type="http://schemas.openxmlformats.org/officeDocument/2006/relationships/image" Target="../media/image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ptikos Logo - 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0" cy="6906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34F460-DB48-489E-B035-D5CE15475F46}"/>
              </a:ext>
            </a:extLst>
          </p:cNvPr>
          <p:cNvSpPr/>
          <p:nvPr/>
        </p:nvSpPr>
        <p:spPr>
          <a:xfrm>
            <a:off x="10284032" y="3075709"/>
            <a:ext cx="332509" cy="2375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®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FCC787F-64FC-454D-B760-3B0850CD1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9846" cy="693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25325-957D-4F4C-A00E-662D0A48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2" y="6936915"/>
            <a:ext cx="591017" cy="144109"/>
          </a:xfrm>
        </p:spPr>
        <p:txBody>
          <a:bodyPr/>
          <a:lstStyle>
            <a:lvl1pPr>
              <a:defRPr sz="400">
                <a:noFill/>
              </a:defRPr>
            </a:lvl1pPr>
          </a:lstStyle>
          <a:p>
            <a:fld id="{19151527-B6EF-44CF-9C62-86E150381A99}" type="datetime4">
              <a:rPr lang="en-US"/>
              <a:t>October 23,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EA1B6-3232-455A-85C9-82459472D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7132" y="6934201"/>
            <a:ext cx="5472000" cy="144110"/>
          </a:xfrm>
        </p:spPr>
        <p:txBody>
          <a:bodyPr/>
          <a:lstStyle>
            <a:lvl1pPr>
              <a:defRPr sz="400">
                <a:noFill/>
              </a:defRPr>
            </a:lvl1pPr>
          </a:lstStyle>
          <a:p>
            <a:r>
              <a:rPr lang="en-US"/>
              <a:t>This document and the information contained herein is proprietary and confidential to Optikos Corporation.  Any unauthorized copying reproduction or use is strictly forbidden.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68A69-7F0C-4CCB-A00B-C58D951A5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71998" y="6934197"/>
            <a:ext cx="420000" cy="147174"/>
          </a:xfrm>
          <a:noFill/>
        </p:spPr>
        <p:txBody>
          <a:bodyPr/>
          <a:lstStyle>
            <a:lvl1pPr>
              <a:defRPr sz="800">
                <a:noFill/>
              </a:defRPr>
            </a:lvl1pPr>
          </a:lstStyle>
          <a:p>
            <a:fld id="{4B73C415-D670-4716-A5EC-CC4D52CA2BAC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DE6CC0D-9F9C-4924-BD50-C0C2635E5FC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716"/>
            <a:ext cx="12191997" cy="6934198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2039990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 xmlns:a14="http://schemas.microsoft.com/office/drawing/2010/main" xmlns:a16="http://schemas.microsoft.com/office/drawing/2014/main" xmlns:p14="http://schemas.microsoft.com/office/powerpoint/2010/main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/>
              <a:pPr/>
              <a:t>‹#›</a:t>
            </a:fld>
            <a:endParaRPr lang="en-US" noProof="0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1D599A58-540F-4854-A689-D78167CD7B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90475" y="6365365"/>
            <a:ext cx="5472000" cy="412431"/>
          </a:xfrm>
        </p:spPr>
        <p:txBody>
          <a:bodyPr/>
          <a:lstStyle/>
          <a:p>
            <a:r>
              <a:rPr lang="en-US" dirty="0"/>
              <a:t>This document and the information contained herein is proprietary and confidential to Optikos Corporation.  Any unauthorized copying reproduction or use is strictly forbidden.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EC46A-3DA1-4639-BD60-D777B2BB4FF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7042467-9188-4DB0-A4AF-871DFF1179AC}" type="datetime4">
              <a:rPr lang="en-US"/>
              <a:t>October 23, 2025</a:t>
            </a:fld>
            <a:endParaRPr lang="en-US" dirty="0"/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EAA9D7D4-A72A-4B7A-8BC2-86729F4C4E1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4" indent="0">
              <a:buNone/>
              <a:defRPr/>
            </a:lvl2pPr>
            <a:lvl3pPr marL="542931" indent="0">
              <a:buNone/>
              <a:defRPr/>
            </a:lvl3pPr>
            <a:lvl4pPr marL="809635" indent="0">
              <a:buNone/>
              <a:defRPr/>
            </a:lvl4pPr>
            <a:lvl5pPr marL="1076339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3CBF04B5-C6F0-4FD9-AB62-29C5A09BAA3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83459" y="876300"/>
            <a:ext cx="11437374" cy="5480297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BC497B50-3636-47DB-8485-03E72E1D07F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1" y="6402512"/>
            <a:ext cx="1356853" cy="3840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412409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/>
              <a:pPr/>
              <a:t>‹#›</a:t>
            </a:fld>
            <a:endParaRPr lang="en-US" noProof="0" dirty="0"/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BA44EAA4-3DEF-4D0A-A4D5-613D8C3A9C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90475" y="6365365"/>
            <a:ext cx="5472000" cy="412431"/>
          </a:xfrm>
        </p:spPr>
        <p:txBody>
          <a:bodyPr/>
          <a:lstStyle/>
          <a:p>
            <a:r>
              <a:rPr lang="en-US"/>
              <a:t>This document and the information contained herein is proprietary and confidential to Optikos Corporation.  Any unauthorized copying reproduction or use is strictly forbidden.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BC785E-4541-4417-9F48-2019F9B64E9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AC2D74F-C558-4C7F-867C-A76363A10396}" type="datetime4">
              <a:rPr lang="en-US"/>
              <a:t>October 23, 2025</a:t>
            </a:fld>
            <a:endParaRPr lang="en-US" dirty="0"/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326783A3-CA3B-49FC-8573-D65B9DB015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83459" y="876299"/>
            <a:ext cx="11437374" cy="5480298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A3C0AE0-92CC-470E-B7A4-F327145338D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1" y="6402512"/>
            <a:ext cx="1356853" cy="3840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2722771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 xmlns:a16="http://schemas.microsoft.com/office/drawing/2014/main" xmlns:p14="http://schemas.microsoft.com/office/powerpoint/2010/main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/>
              <a:pPr/>
              <a:t>‹#›</a:t>
            </a:fld>
            <a:endParaRPr lang="en-US" noProof="0" dirty="0"/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4" indent="0">
              <a:buNone/>
              <a:defRPr/>
            </a:lvl2pPr>
            <a:lvl3pPr marL="542931" indent="0">
              <a:buNone/>
              <a:defRPr/>
            </a:lvl3pPr>
            <a:lvl4pPr marL="809635" indent="0">
              <a:buNone/>
              <a:defRPr/>
            </a:lvl4pPr>
            <a:lvl5pPr marL="1076339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E2EDCB3F-2132-425E-8D3B-2FCBFD8C2C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90475" y="6365365"/>
            <a:ext cx="5472000" cy="412431"/>
          </a:xfrm>
        </p:spPr>
        <p:txBody>
          <a:bodyPr/>
          <a:lstStyle/>
          <a:p>
            <a:r>
              <a:rPr lang="en-US" dirty="0"/>
              <a:t>This document and the information contained herein is proprietary and confidential to Optikos Corporation.  Any unauthorized copying reproduction or use is strictly forbidden.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010B13-C665-4CCD-9494-E0A37BF8B0DB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58ED02A0-3F25-4463-8FCE-4A1523B8003C}" type="datetime4">
              <a:rPr lang="en-US"/>
              <a:t>October 23, 2025</a:t>
            </a:fld>
            <a:endParaRPr lang="en-US" dirty="0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E8560B7-E67B-4341-9D5A-219EB0FE522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83459" y="876299"/>
            <a:ext cx="11437374" cy="5417969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172A624D-F0DA-4DEC-9498-9F0F4CF6113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1" y="6402512"/>
            <a:ext cx="1356853" cy="3840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2434267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 xmlns:a16="http://schemas.microsoft.com/office/drawing/2014/main" xmlns:p14="http://schemas.microsoft.com/office/powerpoint/2010/main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D5BEAE-D218-437A-8165-2575FF7F6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60F9-1C47-4A2E-8DCF-4F73DB78EE19}" type="datetimeFigureOut">
              <a:rPr lang="en-US"/>
              <a:t>10/23/2025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C8EB9-E256-4AB0-B972-15B7CBD18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This document and the information contained herein is proprietary and confidential to Optikos Corporation.  Any unauthorized copying reproduction or use is strictly forbidden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3F8D1-21D0-4F0B-816E-CF0564570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E832-9831-471D-A4B9-5446B160EB10}" type="slidenum">
              <a:rPr lang="en-US"/>
              <a:t>‹#›</a:t>
            </a:fld>
            <a:endParaRPr lang="en-US"/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EF61EA53-464B-4181-8B0E-253AAF4C565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356597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E4DD20F1-E56A-480D-900E-68F05FCA857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1" y="6402512"/>
            <a:ext cx="1356853" cy="3840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910698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 xmlns:a16="http://schemas.microsoft.com/office/drawing/2014/main" xmlns:p14="http://schemas.microsoft.com/office/powerpoint/2010/main" xmlns:p15="http://schemas.microsoft.com/office/powerpoint/2012/main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Layout: with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B93A3DA-12E8-4E1B-B07C-582AD3FA635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517878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7134" y="6365366"/>
            <a:ext cx="5472000" cy="412431"/>
          </a:xfrm>
        </p:spPr>
        <p:txBody>
          <a:bodyPr/>
          <a:lstStyle/>
          <a:p>
            <a:r>
              <a:rPr lang="en-US"/>
              <a:t>This document and the information contained herein is proprietary and confidential to Optikos Corporation.  Any unauthorized copying reproduction or use is strictly forbidden.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/>
              <a:pPr/>
              <a:t>‹#›</a:t>
            </a:fld>
            <a:endParaRPr lang="en-US" noProof="0" dirty="0"/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4" indent="0">
              <a:buNone/>
              <a:defRPr/>
            </a:lvl2pPr>
            <a:lvl3pPr marL="542931" indent="0">
              <a:buNone/>
              <a:defRPr/>
            </a:lvl3pPr>
            <a:lvl4pPr marL="809635" indent="0">
              <a:buNone/>
              <a:defRPr/>
            </a:lvl4pPr>
            <a:lvl5pPr marL="1076339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49" name="Subtitle Left">
            <a:extLst>
              <a:ext uri="{FF2B5EF4-FFF2-40B4-BE49-F238E27FC236}">
                <a16:creationId xmlns:a16="http://schemas.microsoft.com/office/drawing/2014/main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1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Bullet 1</a:t>
            </a:r>
          </a:p>
        </p:txBody>
      </p:sp>
      <p:sp>
        <p:nvSpPr>
          <p:cNvPr id="50" name="Content Placeholder Left">
            <a:extLst>
              <a:ext uri="{FF2B5EF4-FFF2-40B4-BE49-F238E27FC236}">
                <a16:creationId xmlns:a16="http://schemas.microsoft.com/office/drawing/2014/main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1" y="4605832"/>
            <a:ext cx="1980000" cy="720000"/>
          </a:xfrm>
        </p:spPr>
        <p:txBody>
          <a:bodyPr/>
          <a:lstStyle>
            <a:lvl1pPr marL="0" indent="0" algn="ctr">
              <a:buNone/>
              <a:defRPr sz="14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Bullet Description</a:t>
            </a:r>
          </a:p>
        </p:txBody>
      </p:sp>
      <p:sp>
        <p:nvSpPr>
          <p:cNvPr id="51" name="Subtitle Left Center">
            <a:extLst>
              <a:ext uri="{FF2B5EF4-FFF2-40B4-BE49-F238E27FC236}">
                <a16:creationId xmlns:a16="http://schemas.microsoft.com/office/drawing/2014/main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71851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Bullet 1</a:t>
            </a:r>
          </a:p>
        </p:txBody>
      </p:sp>
      <p:sp>
        <p:nvSpPr>
          <p:cNvPr id="52" name="Content Placeholder Left Center">
            <a:extLst>
              <a:ext uri="{FF2B5EF4-FFF2-40B4-BE49-F238E27FC236}">
                <a16:creationId xmlns:a16="http://schemas.microsoft.com/office/drawing/2014/main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71851" y="4605832"/>
            <a:ext cx="1980000" cy="720000"/>
          </a:xfrm>
        </p:spPr>
        <p:txBody>
          <a:bodyPr/>
          <a:lstStyle>
            <a:lvl1pPr marL="0" indent="0" algn="ctr">
              <a:buNone/>
              <a:defRPr sz="14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Bullet Description</a:t>
            </a:r>
          </a:p>
        </p:txBody>
      </p:sp>
      <p:sp>
        <p:nvSpPr>
          <p:cNvPr id="53" name="Subtitle Middle">
            <a:extLst>
              <a:ext uri="{FF2B5EF4-FFF2-40B4-BE49-F238E27FC236}">
                <a16:creationId xmlns:a16="http://schemas.microsoft.com/office/drawing/2014/main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1190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Bullet 1</a:t>
            </a:r>
          </a:p>
        </p:txBody>
      </p:sp>
      <p:sp>
        <p:nvSpPr>
          <p:cNvPr id="54" name="Content Placeholder Middle">
            <a:extLst>
              <a:ext uri="{FF2B5EF4-FFF2-40B4-BE49-F238E27FC236}">
                <a16:creationId xmlns:a16="http://schemas.microsoft.com/office/drawing/2014/main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1900" y="4605832"/>
            <a:ext cx="1980000" cy="720000"/>
          </a:xfrm>
        </p:spPr>
        <p:txBody>
          <a:bodyPr/>
          <a:lstStyle>
            <a:lvl1pPr marL="0" indent="0" algn="ctr">
              <a:buNone/>
              <a:defRPr sz="14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Bullet Description</a:t>
            </a:r>
          </a:p>
        </p:txBody>
      </p:sp>
      <p:sp>
        <p:nvSpPr>
          <p:cNvPr id="55" name="Subtitle Right Center">
            <a:extLst>
              <a:ext uri="{FF2B5EF4-FFF2-40B4-BE49-F238E27FC236}">
                <a16:creationId xmlns:a16="http://schemas.microsoft.com/office/drawing/2014/main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5195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Bullet 1</a:t>
            </a:r>
          </a:p>
        </p:txBody>
      </p:sp>
      <p:sp>
        <p:nvSpPr>
          <p:cNvPr id="56" name="Content Placeholder Right Center">
            <a:extLst>
              <a:ext uri="{FF2B5EF4-FFF2-40B4-BE49-F238E27FC236}">
                <a16:creationId xmlns:a16="http://schemas.microsoft.com/office/drawing/2014/main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1950" y="4605832"/>
            <a:ext cx="1980000" cy="720000"/>
          </a:xfrm>
        </p:spPr>
        <p:txBody>
          <a:bodyPr/>
          <a:lstStyle>
            <a:lvl1pPr marL="0" indent="0" algn="ctr">
              <a:buNone/>
              <a:defRPr sz="14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Bullet Description</a:t>
            </a:r>
          </a:p>
        </p:txBody>
      </p:sp>
      <p:sp>
        <p:nvSpPr>
          <p:cNvPr id="57" name="Subtitle Right">
            <a:extLst>
              <a:ext uri="{FF2B5EF4-FFF2-40B4-BE49-F238E27FC236}">
                <a16:creationId xmlns:a16="http://schemas.microsoft.com/office/drawing/2014/main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92000" y="3971432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Bullet 1</a:t>
            </a:r>
          </a:p>
        </p:txBody>
      </p:sp>
      <p:sp>
        <p:nvSpPr>
          <p:cNvPr id="58" name="Content Placeholder Right">
            <a:extLst>
              <a:ext uri="{FF2B5EF4-FFF2-40B4-BE49-F238E27FC236}">
                <a16:creationId xmlns:a16="http://schemas.microsoft.com/office/drawing/2014/main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92000" y="4605832"/>
            <a:ext cx="1980000" cy="720000"/>
          </a:xfrm>
        </p:spPr>
        <p:txBody>
          <a:bodyPr/>
          <a:lstStyle>
            <a:lvl1pPr marL="0" indent="0" algn="ctr">
              <a:buNone/>
              <a:defRPr sz="14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Bullet Description</a:t>
            </a:r>
          </a:p>
        </p:txBody>
      </p:sp>
      <p:sp>
        <p:nvSpPr>
          <p:cNvPr id="16" name="Image Left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31801" y="1735138"/>
            <a:ext cx="1979612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 marL="266704" lvl="0" indent="-266704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9" name="Image Left Center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771851" y="1735138"/>
            <a:ext cx="1979612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 marL="266704" lvl="0" indent="-266704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0" name="Image Middle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112288" y="1735138"/>
            <a:ext cx="1979612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 marL="266704" lvl="0" indent="-266704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1" name="Image Right Center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451950" y="1735138"/>
            <a:ext cx="1979612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 marL="266704" lvl="0" indent="-266704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2" name="Image Right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780589" y="1735138"/>
            <a:ext cx="1979612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 marL="266704" lvl="0" indent="-266704" algn="ctr"/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C80191-323F-490B-A7DE-8F159E3E1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11413" y="4484234"/>
            <a:ext cx="1800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47C39E-2669-4E3A-A581-E5DB7300B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861850" y="4484234"/>
            <a:ext cx="180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A6BF3F5-6100-46EC-A2A7-31FEB38C9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201900" y="4484234"/>
            <a:ext cx="1800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3FE43C7-EB55-4072-9819-02AF5A9909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541950" y="4484234"/>
            <a:ext cx="1800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79CE42-FED6-4684-80AE-B1B58DC6D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882000" y="4484234"/>
            <a:ext cx="1800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C964C3-A39E-4975-B014-87363E4D16A0}"/>
              </a:ext>
            </a:extLst>
          </p:cNvPr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fld id="{BBB9EA56-59A0-4FB9-8837-57FA653B8CCB}" type="datetime4">
              <a:rPr lang="en-US"/>
              <a:t>October 23, 2025</a:t>
            </a:fld>
            <a:endParaRPr lang="en-US" dirty="0"/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05578940-2DF8-4648-931B-1A36931163C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83459" y="876299"/>
            <a:ext cx="11437374" cy="5489063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0E53E7D0-F5F5-4E60-8E0C-DB8B17E60BF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1" y="6402512"/>
            <a:ext cx="1356853" cy="3840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4064838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 xmlns:a16="http://schemas.microsoft.com/office/drawing/2014/main" xmlns:adec="http://schemas.microsoft.com/office/drawing/2017/decorative" xmlns:p14="http://schemas.microsoft.com/office/powerpoint/2010/main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Left">
            <a:extLst>
              <a:ext uri="{FF2B5EF4-FFF2-40B4-BE49-F238E27FC236}">
                <a16:creationId xmlns:a16="http://schemas.microsoft.com/office/drawing/2014/main" id="{8C9A25E3-6FF9-4F0F-8FA1-7D8F3A187BF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231749" y="46379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Section Description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/>
              <a:pPr/>
              <a:t>‹#›</a:t>
            </a:fld>
            <a:endParaRPr lang="en-US" noProof="0" dirty="0"/>
          </a:p>
        </p:txBody>
      </p:sp>
      <p:sp>
        <p:nvSpPr>
          <p:cNvPr id="6" name="Content Placeholder MIddle">
            <a:extLst>
              <a:ext uri="{FF2B5EF4-FFF2-40B4-BE49-F238E27FC236}">
                <a16:creationId xmlns:a16="http://schemas.microsoft.com/office/drawing/2014/main" id="{0BF46361-E4F6-47BA-9660-22CF6C0669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1499" y="46379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Section Description</a:t>
            </a:r>
          </a:p>
        </p:txBody>
      </p:sp>
      <p:sp>
        <p:nvSpPr>
          <p:cNvPr id="10" name="Content Placeholder Right">
            <a:extLst>
              <a:ext uri="{FF2B5EF4-FFF2-40B4-BE49-F238E27FC236}">
                <a16:creationId xmlns:a16="http://schemas.microsoft.com/office/drawing/2014/main" id="{2BB15A8A-91AC-4F5D-A727-1D120F5D43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1246" y="4637931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Section Description</a:t>
            </a:r>
          </a:p>
        </p:txBody>
      </p:sp>
      <p:sp>
        <p:nvSpPr>
          <p:cNvPr id="12" name="Subtitle Left">
            <a:extLst>
              <a:ext uri="{FF2B5EF4-FFF2-40B4-BE49-F238E27FC236}">
                <a16:creationId xmlns:a16="http://schemas.microsoft.com/office/drawing/2014/main" id="{1A87D1D6-A833-418D-948C-DDF7937231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31749" y="4003531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Section 1</a:t>
            </a:r>
          </a:p>
        </p:txBody>
      </p:sp>
      <p:sp>
        <p:nvSpPr>
          <p:cNvPr id="14" name="Subitle Middle">
            <a:extLst>
              <a:ext uri="{FF2B5EF4-FFF2-40B4-BE49-F238E27FC236}">
                <a16:creationId xmlns:a16="http://schemas.microsoft.com/office/drawing/2014/main" id="{729FC9F6-9736-4DA2-A807-7430389A47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1499" y="4003531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Section 2</a:t>
            </a:r>
          </a:p>
        </p:txBody>
      </p:sp>
      <p:sp>
        <p:nvSpPr>
          <p:cNvPr id="16" name="Subtitle Right">
            <a:extLst>
              <a:ext uri="{FF2B5EF4-FFF2-40B4-BE49-F238E27FC236}">
                <a16:creationId xmlns:a16="http://schemas.microsoft.com/office/drawing/2014/main" id="{8FD41719-B17D-4C65-8905-CFB25698E4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91246" y="4003531"/>
            <a:ext cx="198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Section 3</a:t>
            </a:r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57810B4C-8DBF-475C-8869-4B09C56F72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90475" y="6365365"/>
            <a:ext cx="5472000" cy="412431"/>
          </a:xfrm>
        </p:spPr>
        <p:txBody>
          <a:bodyPr/>
          <a:lstStyle/>
          <a:p>
            <a:r>
              <a:rPr lang="en-US"/>
              <a:t>This document and the information contained herein is proprietary and confidential to Optikos Corporation.  Any unauthorized copying reproduction or use is strictly forbidden.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FBD4E5-0BC7-4226-8408-D1C777DBF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447749" y="4487863"/>
            <a:ext cx="1548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DBA199-3D6B-45F0-863D-3B0CC85BF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27498" y="4487863"/>
            <a:ext cx="1548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51F80B-6684-4D25-A229-ABD7220233E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3C2D8A7-4ADE-4C35-ABC6-79A603BAF4F3}" type="datetime4">
              <a:rPr lang="en-US"/>
              <a:t>October 23, 2025</a:t>
            </a:fld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0D231B-A9A8-45D3-938F-6E5F8D01E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096001" y="4487863"/>
            <a:ext cx="180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itle">
            <a:extLst>
              <a:ext uri="{FF2B5EF4-FFF2-40B4-BE49-F238E27FC236}">
                <a16:creationId xmlns:a16="http://schemas.microsoft.com/office/drawing/2014/main" id="{CFBA01D1-BB8C-45E1-A1E7-9EEEA252D2F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4" indent="0">
              <a:buNone/>
              <a:defRPr/>
            </a:lvl2pPr>
            <a:lvl3pPr marL="542931" indent="0">
              <a:buNone/>
              <a:defRPr/>
            </a:lvl3pPr>
            <a:lvl4pPr marL="809635" indent="0">
              <a:buNone/>
              <a:defRPr/>
            </a:lvl4pPr>
            <a:lvl5pPr marL="1076339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75265B40-BD51-4B8D-9772-55366F7E177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83459" y="876300"/>
            <a:ext cx="11437374" cy="5433060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FB2BC2A2-755A-40DF-A22E-ABDC03924AB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1" y="6402512"/>
            <a:ext cx="1356853" cy="3840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2306804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 xmlns:a16="http://schemas.microsoft.com/office/drawing/2014/main" xmlns:adec="http://schemas.microsoft.com/office/drawing/2017/decorative" xmlns:p14="http://schemas.microsoft.com/office/powerpoint/2010/main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15908-D8D7-48AF-8B8F-21B88B87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Content Placeholder Left">
            <a:extLst>
              <a:ext uri="{FF2B5EF4-FFF2-40B4-BE49-F238E27FC236}">
                <a16:creationId xmlns:a16="http://schemas.microsoft.com/office/drawing/2014/main" id="{60B617A5-FA6C-44C9-ABCB-DCA5D4615EC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210852"/>
            <a:ext cx="5472000" cy="3868486"/>
          </a:xfrm>
        </p:spPr>
        <p:txBody>
          <a:bodyPr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Content Placeholder Right">
            <a:extLst>
              <a:ext uri="{FF2B5EF4-FFF2-40B4-BE49-F238E27FC236}">
                <a16:creationId xmlns:a16="http://schemas.microsoft.com/office/drawing/2014/main" id="{0A122ACD-5C8B-4CDA-89C5-565C88865B5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00000" y="2210852"/>
            <a:ext cx="5472000" cy="3868486"/>
          </a:xfrm>
        </p:spPr>
        <p:txBody>
          <a:bodyPr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71800C-9F25-4694-879B-16A1F7BBAA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/>
              <a:pPr/>
              <a:t>‹#›</a:t>
            </a:fld>
            <a:endParaRPr lang="en-US" noProof="0" dirty="0"/>
          </a:p>
        </p:txBody>
      </p:sp>
      <p:cxnSp>
        <p:nvCxnSpPr>
          <p:cNvPr id="12" name="Straight Connector 11" title="Divider Line">
            <a:extLst>
              <a:ext uri="{FF2B5EF4-FFF2-40B4-BE49-F238E27FC236}">
                <a16:creationId xmlns:a16="http://schemas.microsoft.com/office/drawing/2014/main" id="{03063CBE-E62B-44CB-9B45-D39B595FE2AF}"/>
              </a:ext>
            </a:extLst>
          </p:cNvPr>
          <p:cNvCxnSpPr>
            <a:cxnSpLocks/>
          </p:cNvCxnSpPr>
          <p:nvPr/>
        </p:nvCxnSpPr>
        <p:spPr>
          <a:xfrm>
            <a:off x="449350" y="2086429"/>
            <a:ext cx="42141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title="Divider Line">
            <a:extLst>
              <a:ext uri="{FF2B5EF4-FFF2-40B4-BE49-F238E27FC236}">
                <a16:creationId xmlns:a16="http://schemas.microsoft.com/office/drawing/2014/main" id="{0EA58CA1-D7A1-4089-B687-193C35202523}"/>
              </a:ext>
            </a:extLst>
          </p:cNvPr>
          <p:cNvCxnSpPr>
            <a:cxnSpLocks/>
          </p:cNvCxnSpPr>
          <p:nvPr/>
        </p:nvCxnSpPr>
        <p:spPr>
          <a:xfrm>
            <a:off x="6302191" y="2086429"/>
            <a:ext cx="42141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Subtitle Left">
            <a:extLst>
              <a:ext uri="{FF2B5EF4-FFF2-40B4-BE49-F238E27FC236}">
                <a16:creationId xmlns:a16="http://schemas.microsoft.com/office/drawing/2014/main" id="{A1844C96-F6D4-4E32-8A11-B1815109D2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9350" y="1593472"/>
            <a:ext cx="5472000" cy="381947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5" name="Subtitle Right">
            <a:extLst>
              <a:ext uri="{FF2B5EF4-FFF2-40B4-BE49-F238E27FC236}">
                <a16:creationId xmlns:a16="http://schemas.microsoft.com/office/drawing/2014/main" id="{EA0BCCC6-F846-426B-B421-41B835224F4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03175" y="1593472"/>
            <a:ext cx="5459300" cy="381947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4ADA228F-8865-47A4-947B-FE1E5B09F8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90475" y="6365365"/>
            <a:ext cx="5472000" cy="412431"/>
          </a:xfrm>
        </p:spPr>
        <p:txBody>
          <a:bodyPr/>
          <a:lstStyle/>
          <a:p>
            <a:r>
              <a:rPr lang="en-US"/>
              <a:t>This document and the information contained herein is proprietary and confidential to Optikos Corporation.  Any unauthorized copying reproduction or use is strictly forbidden.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313CC4-38AC-462B-BBC8-71E90A97AFC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F8907EB-609C-4641-B62C-6B57DE715ED3}" type="datetime4">
              <a:rPr lang="en-US"/>
              <a:t>October 23, 2025</a:t>
            </a:fld>
            <a:endParaRPr lang="en-US" dirty="0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2352203E-9CCA-41CA-9594-7673C83E0D4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83459" y="876299"/>
            <a:ext cx="11437374" cy="5480297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AE65A1B6-477B-414D-8499-3E5B1F52425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1" y="6402512"/>
            <a:ext cx="1356853" cy="3840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553097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 xmlns:a16="http://schemas.microsoft.com/office/drawing/2014/main" xmlns:p14="http://schemas.microsoft.com/office/powerpoint/2010/main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Left">
            <a:extLst>
              <a:ext uri="{FF2B5EF4-FFF2-40B4-BE49-F238E27FC236}">
                <a16:creationId xmlns:a16="http://schemas.microsoft.com/office/drawing/2014/main" id="{C4908609-0EC4-4718-AC46-A50BB2DA333E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1208073" y="2711614"/>
            <a:ext cx="4572000" cy="2828138"/>
          </a:xfrm>
        </p:spPr>
        <p:txBody>
          <a:bodyPr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5" name="Content Placeholder Right">
            <a:extLst>
              <a:ext uri="{FF2B5EF4-FFF2-40B4-BE49-F238E27FC236}">
                <a16:creationId xmlns:a16="http://schemas.microsoft.com/office/drawing/2014/main" id="{C61EBC7C-80CF-489F-86B3-5894908189E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01100" y="2701131"/>
            <a:ext cx="4572000" cy="2828138"/>
          </a:xfrm>
        </p:spPr>
        <p:txBody>
          <a:bodyPr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/>
              <a:pPr/>
              <a:t>‹#›</a:t>
            </a:fld>
            <a:endParaRPr lang="en-US" noProof="0" dirty="0"/>
          </a:p>
        </p:txBody>
      </p:sp>
      <p:sp>
        <p:nvSpPr>
          <p:cNvPr id="11" name="Number Placeholder Left">
            <a:extLst>
              <a:ext uri="{FF2B5EF4-FFF2-40B4-BE49-F238E27FC236}">
                <a16:creationId xmlns:a16="http://schemas.microsoft.com/office/drawing/2014/main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99051" y="1722439"/>
            <a:ext cx="4572000" cy="735800"/>
          </a:xfrm>
          <a:noFill/>
        </p:spPr>
        <p:txBody>
          <a:bodyPr anchor="t"/>
          <a:lstStyle>
            <a:lvl1pPr marL="0" indent="0" algn="l">
              <a:buNone/>
              <a:defRPr sz="5401">
                <a:solidFill>
                  <a:schemeClr val="accent1"/>
                </a:solidFill>
                <a:latin typeface="+mj-lt"/>
              </a:defRPr>
            </a:lvl1pPr>
            <a:lvl2pPr marL="266704" indent="0">
              <a:buNone/>
              <a:defRPr/>
            </a:lvl2pPr>
            <a:lvl3pPr marL="542931" indent="0">
              <a:buNone/>
              <a:defRPr/>
            </a:lvl3pPr>
            <a:lvl4pPr marL="809635" indent="0">
              <a:buNone/>
              <a:defRPr/>
            </a:lvl4pPr>
            <a:lvl5pPr marL="1076339" indent="0">
              <a:buNone/>
              <a:defRPr/>
            </a:lvl5pPr>
          </a:lstStyle>
          <a:p>
            <a:pPr lvl="0"/>
            <a:r>
              <a:rPr lang="en-US" noProof="0" dirty="0"/>
              <a:t>1</a:t>
            </a:r>
          </a:p>
        </p:txBody>
      </p:sp>
      <p:sp>
        <p:nvSpPr>
          <p:cNvPr id="5" name="Number Placeholder Right">
            <a:extLst>
              <a:ext uri="{FF2B5EF4-FFF2-40B4-BE49-F238E27FC236}">
                <a16:creationId xmlns:a16="http://schemas.microsoft.com/office/drawing/2014/main" id="{867F0EAC-0FF4-447C-8EE4-2B107165DF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73060" y="1722439"/>
            <a:ext cx="4572000" cy="735749"/>
          </a:xfrm>
        </p:spPr>
        <p:txBody>
          <a:bodyPr anchor="t"/>
          <a:lstStyle>
            <a:lvl1pPr marL="0" indent="0">
              <a:buNone/>
              <a:defRPr sz="540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2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ED90C13-8D49-4652-B68A-A0B5084BB4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4" indent="0">
              <a:buNone/>
              <a:defRPr/>
            </a:lvl2pPr>
            <a:lvl3pPr marL="542931" indent="0">
              <a:buNone/>
              <a:defRPr/>
            </a:lvl3pPr>
            <a:lvl4pPr marL="809635" indent="0">
              <a:buNone/>
              <a:defRPr/>
            </a:lvl4pPr>
            <a:lvl5pPr marL="1076339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EA6B0E4-8E99-4661-AC9F-C9AA20262E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90475" y="6365365"/>
            <a:ext cx="5472000" cy="412431"/>
          </a:xfrm>
        </p:spPr>
        <p:txBody>
          <a:bodyPr/>
          <a:lstStyle/>
          <a:p>
            <a:r>
              <a:rPr lang="en-US"/>
              <a:t>This document and the information contained herein is proprietary and confidential to Optikos Corporation.  Any unauthorized copying reproduction or use is strictly forbidden.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BC8A5-7033-424A-B8FC-2E85760EDBCE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CB90E446-A228-4CE2-A5D1-078C84418143}" type="datetime4">
              <a:rPr lang="en-US"/>
              <a:t>October 23, 2025</a:t>
            </a:fld>
            <a:endParaRPr lang="en-US" dirty="0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4F69A833-41AC-42EF-A382-BA37C390109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83459" y="876299"/>
            <a:ext cx="11437374" cy="5480297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48679C69-08FD-457E-9B3B-61C0B9A80C2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1" y="6402512"/>
            <a:ext cx="1356853" cy="3840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4175959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 xmlns:a16="http://schemas.microsoft.com/office/drawing/2014/main" xmlns:p14="http://schemas.microsoft.com/office/powerpoint/2010/main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7" y="1593152"/>
            <a:ext cx="4348066" cy="4348065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anchor="ctr"/>
          <a:lstStyle>
            <a:lvl1pPr marL="0" indent="0" algn="ctr">
              <a:buNone/>
              <a:defRPr sz="180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66704" indent="0">
              <a:buNone/>
              <a:defRPr/>
            </a:lvl2pPr>
            <a:lvl3pPr marL="542931" indent="0">
              <a:buNone/>
              <a:defRPr/>
            </a:lvl3pPr>
            <a:lvl4pPr marL="809635" indent="0">
              <a:buNone/>
              <a:defRPr/>
            </a:lvl4pPr>
            <a:lvl5pPr marL="1076339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15F42E2-EE95-4479-80E9-94A75E9D6E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9333" y="1767889"/>
            <a:ext cx="3998590" cy="3998591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1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4" lvl="0" indent="-266704" algn="ctr"/>
            <a:r>
              <a:rPr lang="en-US" noProof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059823C-F505-4D2A-854E-5144BD58A76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2" y="2207063"/>
            <a:ext cx="3120238" cy="3120238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1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4" lvl="0" indent="-266704" algn="ctr"/>
            <a:r>
              <a:rPr lang="en-US" noProof="0"/>
              <a:t>Section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/>
              <a:pPr/>
              <a:t>‹#›</a:t>
            </a:fld>
            <a:endParaRPr lang="en-US" noProof="0" dirty="0"/>
          </a:p>
        </p:txBody>
      </p:sp>
      <p:sp>
        <p:nvSpPr>
          <p:cNvPr id="10" name="Number Placeholder Left">
            <a:extLst>
              <a:ext uri="{FF2B5EF4-FFF2-40B4-BE49-F238E27FC236}">
                <a16:creationId xmlns:a16="http://schemas.microsoft.com/office/drawing/2014/main" id="{B30FA196-A035-4908-BA51-B769293255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58931" y="2205688"/>
            <a:ext cx="2811618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266704" indent="0">
              <a:buNone/>
              <a:defRPr/>
            </a:lvl2pPr>
            <a:lvl3pPr marL="542931" indent="0">
              <a:buNone/>
              <a:defRPr/>
            </a:lvl3pPr>
            <a:lvl4pPr marL="809635" indent="0">
              <a:buNone/>
              <a:defRPr/>
            </a:lvl4pPr>
            <a:lvl5pPr marL="1076339" indent="0">
              <a:buNone/>
              <a:defRPr/>
            </a:lvl5pPr>
          </a:lstStyle>
          <a:p>
            <a:pPr lvl="0"/>
            <a:r>
              <a:rPr lang="en-US" noProof="0" dirty="0"/>
              <a:t>1</a:t>
            </a:r>
          </a:p>
        </p:txBody>
      </p:sp>
      <p:sp>
        <p:nvSpPr>
          <p:cNvPr id="13" name="Number Placeholder Middle">
            <a:extLst>
              <a:ext uri="{FF2B5EF4-FFF2-40B4-BE49-F238E27FC236}">
                <a16:creationId xmlns:a16="http://schemas.microsoft.com/office/drawing/2014/main" id="{38F1EEC3-A74E-4124-95F3-D8A27EA3DD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2817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266704" lvl="0" indent="-266704" algn="ctr"/>
            <a:r>
              <a:rPr lang="en-US" noProof="0" dirty="0"/>
              <a:t>2</a:t>
            </a:r>
          </a:p>
        </p:txBody>
      </p:sp>
      <p:sp>
        <p:nvSpPr>
          <p:cNvPr id="14" name="Number Placeholder Left">
            <a:extLst>
              <a:ext uri="{FF2B5EF4-FFF2-40B4-BE49-F238E27FC236}">
                <a16:creationId xmlns:a16="http://schemas.microsoft.com/office/drawing/2014/main" id="{744F95B1-3E5D-46C4-846F-01E3035D1A7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47101" y="2205688"/>
            <a:ext cx="2597044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266704" lvl="0" indent="-266704" algn="ctr"/>
            <a:r>
              <a:rPr lang="en-US" noProof="0" dirty="0"/>
              <a:t>3</a:t>
            </a:r>
          </a:p>
        </p:txBody>
      </p:sp>
      <p:sp>
        <p:nvSpPr>
          <p:cNvPr id="17" name="Content Placeholder Center">
            <a:extLst>
              <a:ext uri="{FF2B5EF4-FFF2-40B4-BE49-F238E27FC236}">
                <a16:creationId xmlns:a16="http://schemas.microsoft.com/office/drawing/2014/main" id="{9751FCE0-5FA8-4E25-A4E7-8B2901F694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8626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Section Description</a:t>
            </a:r>
          </a:p>
        </p:txBody>
      </p:sp>
      <p:sp>
        <p:nvSpPr>
          <p:cNvPr id="18" name="Content Placeholder Right">
            <a:extLst>
              <a:ext uri="{FF2B5EF4-FFF2-40B4-BE49-F238E27FC236}">
                <a16:creationId xmlns:a16="http://schemas.microsoft.com/office/drawing/2014/main" id="{0D97BC04-5B6C-4CFD-8184-7637C9A8F8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08601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Section Description</a:t>
            </a:r>
          </a:p>
        </p:txBody>
      </p:sp>
      <p:sp>
        <p:nvSpPr>
          <p:cNvPr id="22" name="Subtitle">
            <a:extLst>
              <a:ext uri="{FF2B5EF4-FFF2-40B4-BE49-F238E27FC236}">
                <a16:creationId xmlns:a16="http://schemas.microsoft.com/office/drawing/2014/main" id="{E7A8CB18-EF35-4644-9DDB-02D8B65EA55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1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4" indent="0">
              <a:buNone/>
              <a:defRPr/>
            </a:lvl2pPr>
            <a:lvl3pPr marL="542931" indent="0">
              <a:buNone/>
              <a:defRPr/>
            </a:lvl3pPr>
            <a:lvl4pPr marL="809635" indent="0">
              <a:buNone/>
              <a:defRPr/>
            </a:lvl4pPr>
            <a:lvl5pPr marL="1076339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5" name="Footer Placeholder 6">
            <a:extLst>
              <a:ext uri="{FF2B5EF4-FFF2-40B4-BE49-F238E27FC236}">
                <a16:creationId xmlns:a16="http://schemas.microsoft.com/office/drawing/2014/main" id="{CC7FD11F-88F0-4788-8608-37E17AB34A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90475" y="6365365"/>
            <a:ext cx="5472000" cy="412431"/>
          </a:xfrm>
        </p:spPr>
        <p:txBody>
          <a:bodyPr/>
          <a:lstStyle/>
          <a:p>
            <a:r>
              <a:rPr lang="en-US"/>
              <a:t>This document and the information contained herein is proprietary and confidential to Optikos Corporation.  Any unauthorized copying reproduction or use is strictly forbidden.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6FBC3B-B6E6-40DA-A607-29B9564B7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290738" y="4156765"/>
            <a:ext cx="1548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2537F86-87D5-41FB-9CF8-6475A46FB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73327" y="4156765"/>
            <a:ext cx="1548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2F5B44-5271-4A5C-9FDD-E5E228CD8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024600" y="4156765"/>
            <a:ext cx="1548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193836-9D0C-4DCC-8C54-F89B17CE377C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C52B320D-707E-441C-B2E6-4AAF1C1C5939}" type="datetime4">
              <a:rPr lang="en-US"/>
              <a:t>October 23, 2025</a:t>
            </a:fld>
            <a:endParaRPr lang="en-US" dirty="0"/>
          </a:p>
        </p:txBody>
      </p:sp>
      <p:sp>
        <p:nvSpPr>
          <p:cNvPr id="24" name="Content Placeholder Left">
            <a:extLst>
              <a:ext uri="{FF2B5EF4-FFF2-40B4-BE49-F238E27FC236}">
                <a16:creationId xmlns:a16="http://schemas.microsoft.com/office/drawing/2014/main" id="{AD8FC66A-586E-43D1-9762-432492D47B6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074738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Section Description</a:t>
            </a:r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12F277DA-1A43-49A2-9392-7877D6A0BAA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" y="6402512"/>
            <a:ext cx="1356853" cy="3840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9A89EE64-023F-4E02-AB43-0C01A187973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83459" y="876299"/>
            <a:ext cx="11437374" cy="5489063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897170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 xmlns:a16="http://schemas.microsoft.com/office/drawing/2014/main" xmlns:adec="http://schemas.microsoft.com/office/drawing/2017/decorative" xmlns:p14="http://schemas.microsoft.com/office/powerpoint/2010/main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FBC5DA-121F-4553-8CB2-8C9B8636B20A}"/>
              </a:ext>
            </a:extLst>
          </p:cNvPr>
          <p:cNvSpPr/>
          <p:nvPr/>
        </p:nvSpPr>
        <p:spPr>
          <a:xfrm>
            <a:off x="0" y="2"/>
            <a:ext cx="6336000" cy="678656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1801" y="2377440"/>
            <a:ext cx="5468112" cy="2386584"/>
          </a:xfrm>
        </p:spPr>
        <p:txBody>
          <a:bodyPr anchor="b"/>
          <a:lstStyle>
            <a:lvl1pPr>
              <a:defRPr sz="40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Type presentation title here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431801" y="4965192"/>
            <a:ext cx="5468112" cy="121615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Type speaker names and title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594976-2D86-4DD2-BCA0-918CCD353AFF}"/>
              </a:ext>
            </a:extLst>
          </p:cNvPr>
          <p:cNvSpPr/>
          <p:nvPr/>
        </p:nvSpPr>
        <p:spPr>
          <a:xfrm>
            <a:off x="1" y="6786565"/>
            <a:ext cx="11771998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noProof="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BD1DA8-12D2-40BC-87D8-703DF50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gray">
          <a:xfrm>
            <a:off x="432000" y="4872039"/>
            <a:ext cx="5472000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2F80A3A-5CEF-4185-97CB-1AA0BC0B8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721" y="6474594"/>
            <a:ext cx="752564" cy="253581"/>
          </a:xfrm>
          <a:prstGeom prst="rect">
            <a:avLst/>
          </a:prstGeom>
        </p:spPr>
      </p:pic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9213F797-65A5-4132-AD8E-82A8889867A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17566"/>
            <a:ext cx="12191999" cy="6284946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7C02B94-CE28-4CD7-BDDA-A32AFC6E3F1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1" y="6402512"/>
            <a:ext cx="1356853" cy="3840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3A088821-CC6C-4593-9E70-5A1BAA37F90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83459" y="876300"/>
            <a:ext cx="11437374" cy="5433060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6805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Left">
            <a:extLst>
              <a:ext uri="{FF2B5EF4-FFF2-40B4-BE49-F238E27FC236}">
                <a16:creationId xmlns:a16="http://schemas.microsoft.com/office/drawing/2014/main" id="{FF5B2679-5029-4692-A1C7-099E7A58362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4" indent="-266704">
              <a:buClr>
                <a:schemeClr val="tx2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Content Placeholder Middle">
            <a:extLst>
              <a:ext uri="{FF2B5EF4-FFF2-40B4-BE49-F238E27FC236}">
                <a16:creationId xmlns:a16="http://schemas.microsoft.com/office/drawing/2014/main" id="{1B5AA133-C824-4B4A-96F4-D48A58E222D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0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4" indent="-266704">
              <a:buClr>
                <a:schemeClr val="tx2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Content Placeholder Right">
            <a:extLst>
              <a:ext uri="{FF2B5EF4-FFF2-40B4-BE49-F238E27FC236}">
                <a16:creationId xmlns:a16="http://schemas.microsoft.com/office/drawing/2014/main" id="{388A40C4-1887-4DBA-90FF-4CF89932DA5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7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4" indent="-266704">
              <a:buClr>
                <a:schemeClr val="tx2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DA29CFB-3C73-4618-B2D9-70E396D1EBA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4" indent="0">
              <a:buNone/>
              <a:defRPr/>
            </a:lvl2pPr>
            <a:lvl3pPr marL="542931" indent="0">
              <a:buNone/>
              <a:defRPr/>
            </a:lvl3pPr>
            <a:lvl4pPr marL="809635" indent="0">
              <a:buNone/>
              <a:defRPr/>
            </a:lvl4pPr>
            <a:lvl5pPr marL="1076339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AD0B5EA3-FC22-4B9F-8B4B-987C1FFB4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300000" y="6365365"/>
            <a:ext cx="5472000" cy="412431"/>
          </a:xfrm>
        </p:spPr>
        <p:txBody>
          <a:bodyPr/>
          <a:lstStyle/>
          <a:p>
            <a:r>
              <a:rPr lang="en-US"/>
              <a:t>This document and the information contained herein is proprietary and confidential to Optikos Corporation.  Any unauthorized copying reproduction or use is strictly forbidden.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E065E-3265-474D-B85F-3FBA5537474C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1EF0450A-3D44-4961-BC58-BF59851921CA}" type="datetime4">
              <a:rPr lang="en-US"/>
              <a:t>October 23, 2025</a:t>
            </a:fld>
            <a:endParaRPr lang="en-US" dirty="0"/>
          </a:p>
        </p:txBody>
      </p:sp>
      <p:sp>
        <p:nvSpPr>
          <p:cNvPr id="7" name="Subtitle Left">
            <a:extLst>
              <a:ext uri="{FF2B5EF4-FFF2-40B4-BE49-F238E27FC236}">
                <a16:creationId xmlns:a16="http://schemas.microsoft.com/office/drawing/2014/main" id="{A8B5EB19-B054-46A3-B2C0-A52ED7DF558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2000" y="1712029"/>
            <a:ext cx="3602736" cy="722376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6" name="Subtitle Middle">
            <a:extLst>
              <a:ext uri="{FF2B5EF4-FFF2-40B4-BE49-F238E27FC236}">
                <a16:creationId xmlns:a16="http://schemas.microsoft.com/office/drawing/2014/main" id="{052FCED3-4DD0-4FB4-9AEB-EEEB8D76533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02125" y="1724328"/>
            <a:ext cx="3602736" cy="722376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Subtitle Right">
            <a:extLst>
              <a:ext uri="{FF2B5EF4-FFF2-40B4-BE49-F238E27FC236}">
                <a16:creationId xmlns:a16="http://schemas.microsoft.com/office/drawing/2014/main" id="{6653A809-E52C-4301-A5B8-0FF9846521E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72450" y="1711628"/>
            <a:ext cx="3602736" cy="722376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55023D0D-05D9-4DCB-B6BE-7082BD342D0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83459" y="876299"/>
            <a:ext cx="11437374" cy="5480297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872B99B6-1089-4E5D-B02D-A2F8D76AD6B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1" y="6402512"/>
            <a:ext cx="1356853" cy="3840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601538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 xmlns:a16="http://schemas.microsoft.com/office/drawing/2014/main" xmlns:p14="http://schemas.microsoft.com/office/powerpoint/2010/main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Left">
            <a:extLst>
              <a:ext uri="{FF2B5EF4-FFF2-40B4-BE49-F238E27FC236}">
                <a16:creationId xmlns:a16="http://schemas.microsoft.com/office/drawing/2014/main" id="{8977821B-617D-47E4-AAA2-FADADD15EBC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1799" y="1643408"/>
            <a:ext cx="1352366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 marL="266704" lvl="0" indent="-266704" algn="ctr"/>
            <a:r>
              <a:rPr lang="en-US" noProof="0" dirty="0"/>
              <a:t>Insert or Drag and Drop Image Here</a:t>
            </a:r>
          </a:p>
        </p:txBody>
      </p:sp>
      <p:sp>
        <p:nvSpPr>
          <p:cNvPr id="9" name="Name Placeholder Left">
            <a:extLst>
              <a:ext uri="{FF2B5EF4-FFF2-40B4-BE49-F238E27FC236}">
                <a16:creationId xmlns:a16="http://schemas.microsoft.com/office/drawing/2014/main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4853" y="1809638"/>
            <a:ext cx="2124000" cy="701538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 dirty="0"/>
              <a:t>Name</a:t>
            </a:r>
          </a:p>
        </p:txBody>
      </p:sp>
      <p:sp>
        <p:nvSpPr>
          <p:cNvPr id="11" name="Bio Placeholder Left">
            <a:extLst>
              <a:ext uri="{FF2B5EF4-FFF2-40B4-BE49-F238E27FC236}">
                <a16:creationId xmlns:a16="http://schemas.microsoft.com/office/drawing/2014/main" id="{53739758-B746-428A-A18B-3989DA89A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74853" y="3790688"/>
            <a:ext cx="2124000" cy="1800000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Short Bio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4" indent="0">
              <a:buNone/>
              <a:defRPr/>
            </a:lvl2pPr>
            <a:lvl3pPr marL="542931" indent="0">
              <a:buNone/>
              <a:defRPr/>
            </a:lvl3pPr>
            <a:lvl4pPr marL="809635" indent="0">
              <a:buNone/>
              <a:defRPr/>
            </a:lvl4pPr>
            <a:lvl5pPr marL="1076339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8" name="Title Name Left">
            <a:extLst>
              <a:ext uri="{FF2B5EF4-FFF2-40B4-BE49-F238E27FC236}">
                <a16:creationId xmlns:a16="http://schemas.microsoft.com/office/drawing/2014/main" id="{B502D142-31B4-4BFF-A18F-9FB36E0F40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74853" y="2784757"/>
            <a:ext cx="2124000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sp>
        <p:nvSpPr>
          <p:cNvPr id="41" name="Picture Placeholder Middle">
            <a:extLst>
              <a:ext uri="{FF2B5EF4-FFF2-40B4-BE49-F238E27FC236}">
                <a16:creationId xmlns:a16="http://schemas.microsoft.com/office/drawing/2014/main" id="{ED382BE6-73A2-49C4-9284-7996310FE85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268029" y="1643408"/>
            <a:ext cx="1352366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 marL="266704" lvl="0" indent="-266704" algn="ctr"/>
            <a:r>
              <a:rPr lang="en-US" noProof="0" dirty="0"/>
              <a:t>Insert or Drag and Drop Image Here</a:t>
            </a:r>
          </a:p>
        </p:txBody>
      </p:sp>
      <p:sp>
        <p:nvSpPr>
          <p:cNvPr id="42" name="Name Placeholder Center">
            <a:extLst>
              <a:ext uri="{FF2B5EF4-FFF2-40B4-BE49-F238E27FC236}">
                <a16:creationId xmlns:a16="http://schemas.microsoft.com/office/drawing/2014/main" id="{5E81FDE4-AA9D-42F8-BEAF-C710A81DC8A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11083" y="1809638"/>
            <a:ext cx="2124000" cy="701538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 dirty="0"/>
              <a:t>Name</a:t>
            </a:r>
          </a:p>
        </p:txBody>
      </p:sp>
      <p:sp>
        <p:nvSpPr>
          <p:cNvPr id="43" name="Bio Placeholder Center">
            <a:extLst>
              <a:ext uri="{FF2B5EF4-FFF2-40B4-BE49-F238E27FC236}">
                <a16:creationId xmlns:a16="http://schemas.microsoft.com/office/drawing/2014/main" id="{9D6585E1-D051-4611-811C-C8101B0D2F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11083" y="3790688"/>
            <a:ext cx="2124000" cy="1800000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Short Bio</a:t>
            </a:r>
          </a:p>
        </p:txBody>
      </p:sp>
      <p:sp>
        <p:nvSpPr>
          <p:cNvPr id="44" name="Title Name Middle">
            <a:extLst>
              <a:ext uri="{FF2B5EF4-FFF2-40B4-BE49-F238E27FC236}">
                <a16:creationId xmlns:a16="http://schemas.microsoft.com/office/drawing/2014/main" id="{6C195A32-24CC-4109-9C00-31757D0A0A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11083" y="2784757"/>
            <a:ext cx="2124000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sp>
        <p:nvSpPr>
          <p:cNvPr id="45" name="Picture Placeholder Right">
            <a:extLst>
              <a:ext uri="{FF2B5EF4-FFF2-40B4-BE49-F238E27FC236}">
                <a16:creationId xmlns:a16="http://schemas.microsoft.com/office/drawing/2014/main" id="{B318C64F-C963-4A3C-BB8F-999A7F7F5F8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112827" y="1643408"/>
            <a:ext cx="1352366" cy="1352367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 marL="266704" lvl="0" indent="-266704" algn="ctr"/>
            <a:r>
              <a:rPr lang="en-US" noProof="0" dirty="0"/>
              <a:t>Insert or Drag and Drop Image Here</a:t>
            </a:r>
          </a:p>
        </p:txBody>
      </p:sp>
      <p:sp>
        <p:nvSpPr>
          <p:cNvPr id="46" name="Name Placeholder Right">
            <a:extLst>
              <a:ext uri="{FF2B5EF4-FFF2-40B4-BE49-F238E27FC236}">
                <a16:creationId xmlns:a16="http://schemas.microsoft.com/office/drawing/2014/main" id="{B8B9BC49-5937-4C0A-9AA6-7A7DA7F18CA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47314" y="1809638"/>
            <a:ext cx="2124000" cy="701538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 dirty="0"/>
              <a:t>Name</a:t>
            </a:r>
          </a:p>
        </p:txBody>
      </p:sp>
      <p:sp>
        <p:nvSpPr>
          <p:cNvPr id="47" name="Bio Placeholder Right">
            <a:extLst>
              <a:ext uri="{FF2B5EF4-FFF2-40B4-BE49-F238E27FC236}">
                <a16:creationId xmlns:a16="http://schemas.microsoft.com/office/drawing/2014/main" id="{8020B4D6-002F-4FA9-BF1D-FC56D9A06F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47314" y="3790688"/>
            <a:ext cx="2124000" cy="1800000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Short Bio</a:t>
            </a:r>
          </a:p>
        </p:txBody>
      </p:sp>
      <p:sp>
        <p:nvSpPr>
          <p:cNvPr id="48" name="Title Name Right">
            <a:extLst>
              <a:ext uri="{FF2B5EF4-FFF2-40B4-BE49-F238E27FC236}">
                <a16:creationId xmlns:a16="http://schemas.microsoft.com/office/drawing/2014/main" id="{93C1946C-7118-4BF3-8EE8-B0944465F49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47314" y="2784757"/>
            <a:ext cx="2124000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A84F6952-11F2-457A-9DB4-758A8C2159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90475" y="6365365"/>
            <a:ext cx="5472000" cy="412431"/>
          </a:xfrm>
        </p:spPr>
        <p:txBody>
          <a:bodyPr/>
          <a:lstStyle/>
          <a:p>
            <a:r>
              <a:rPr lang="en-US"/>
              <a:t>This document and the information contained herein is proprietary and confidential to Optikos Corporation.  Any unauthorized copying reproduction or use is strictly forbidden.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60655A1-7823-43D2-9D3E-C125B3CB5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974853" y="2656316"/>
            <a:ext cx="1548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E13B86A-1F8D-420C-AFDB-FCC58D14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11084" y="2656316"/>
            <a:ext cx="1548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E6B3F0-F730-49C5-9A20-6F3852B4B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647314" y="2656316"/>
            <a:ext cx="15480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D89DA1-95A8-4D66-AEC0-1E4CB2DF67C5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fld id="{B327DB06-767C-41EF-915C-6A6D94EE088C}" type="datetime4">
              <a:rPr lang="en-US"/>
              <a:t>October 23, 2025</a:t>
            </a:fld>
            <a:endParaRPr lang="en-US" dirty="0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1605202B-57B9-4623-B21B-7FDD5964438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83459" y="876299"/>
            <a:ext cx="11437374" cy="5489063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295B1DE4-C132-4EC2-B009-322C9CCCE3A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1" y="6402512"/>
            <a:ext cx="1356853" cy="3840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638949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 xmlns:a16="http://schemas.microsoft.com/office/drawing/2014/main" xmlns:adec="http://schemas.microsoft.com/office/drawing/2017/decorative" xmlns:p14="http://schemas.microsoft.com/office/powerpoint/2010/main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4" indent="0">
              <a:buNone/>
              <a:defRPr/>
            </a:lvl2pPr>
            <a:lvl3pPr marL="542931" indent="0">
              <a:buNone/>
              <a:defRPr/>
            </a:lvl3pPr>
            <a:lvl4pPr marL="809635" indent="0">
              <a:buNone/>
              <a:defRPr/>
            </a:lvl4pPr>
            <a:lvl5pPr marL="1076339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1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1" y="5258975"/>
            <a:ext cx="1620000" cy="720000"/>
          </a:xfrm>
        </p:spPr>
        <p:txBody>
          <a:bodyPr/>
          <a:lstStyle>
            <a:lvl1pPr marL="0" indent="0" algn="l">
              <a:buNone/>
              <a:defRPr sz="140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75703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75703" y="5258975"/>
            <a:ext cx="1620000" cy="720000"/>
          </a:xfrm>
        </p:spPr>
        <p:txBody>
          <a:bodyPr/>
          <a:lstStyle>
            <a:lvl1pPr marL="0" indent="0" algn="l">
              <a:buNone/>
              <a:defRPr sz="140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19605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19605" y="5258975"/>
            <a:ext cx="1620000" cy="720000"/>
          </a:xfrm>
        </p:spPr>
        <p:txBody>
          <a:bodyPr/>
          <a:lstStyle>
            <a:lvl1pPr marL="0" indent="0" algn="l">
              <a:buNone/>
              <a:defRPr sz="140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63509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63509" y="5258975"/>
            <a:ext cx="1620000" cy="720000"/>
          </a:xfrm>
        </p:spPr>
        <p:txBody>
          <a:bodyPr/>
          <a:lstStyle>
            <a:lvl1pPr marL="0" indent="0" algn="l">
              <a:buNone/>
              <a:defRPr sz="140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07412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07412" y="5258975"/>
            <a:ext cx="1620000" cy="720000"/>
          </a:xfrm>
        </p:spPr>
        <p:txBody>
          <a:bodyPr/>
          <a:lstStyle>
            <a:lvl1pPr marL="0" indent="0" algn="l">
              <a:buNone/>
              <a:defRPr sz="140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31801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 marL="266704" lvl="0" indent="-266704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9" name="Picture Placeholder 15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375703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 marL="266704" lvl="0" indent="-266704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0" name="Picture Placeholder 15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319605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 marL="266704" lvl="0" indent="-266704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1" name="Picture Placeholder 15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263509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 marL="266704" lvl="0" indent="-266704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2" name="Picture Placeholder 15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207412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 marL="266704" lvl="0" indent="-266704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F9EF21D5-1862-4F5B-86BF-B76AF2A72B3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51314" y="4113808"/>
            <a:ext cx="1620000" cy="7835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80EC8DA4-EC6B-4362-949F-968E973A545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51314" y="5258975"/>
            <a:ext cx="1620000" cy="720000"/>
          </a:xfrm>
        </p:spPr>
        <p:txBody>
          <a:bodyPr/>
          <a:lstStyle>
            <a:lvl1pPr marL="0" indent="0" algn="l">
              <a:buNone/>
              <a:defRPr sz="140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3" name="Picture Placeholder 15">
            <a:extLst>
              <a:ext uri="{FF2B5EF4-FFF2-40B4-BE49-F238E27FC236}">
                <a16:creationId xmlns:a16="http://schemas.microsoft.com/office/drawing/2014/main" id="{FC64B5FD-0E87-4FAB-AFEA-D10DFED9F65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151314" y="2246681"/>
            <a:ext cx="1620000" cy="16200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 marL="266704" lvl="0" indent="-266704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Footer Placeholder 6">
            <a:extLst>
              <a:ext uri="{FF2B5EF4-FFF2-40B4-BE49-F238E27FC236}">
                <a16:creationId xmlns:a16="http://schemas.microsoft.com/office/drawing/2014/main" id="{C95168C0-58FD-4A77-8251-7636A4267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90475" y="6365365"/>
            <a:ext cx="5472000" cy="412431"/>
          </a:xfrm>
        </p:spPr>
        <p:txBody>
          <a:bodyPr/>
          <a:lstStyle/>
          <a:p>
            <a:r>
              <a:rPr lang="en-US"/>
              <a:t>This document and the information contained herein is proprietary and confidential to Optikos Corporation.  Any unauthorized copying reproduction or use is strictly forbidden.</a:t>
            </a:r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FAE3327-8208-4203-9B37-610A1557A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1801" y="5094716"/>
            <a:ext cx="1620000" cy="836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A6D7A65-8FD4-435F-B105-16771B9C0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375703" y="5103082"/>
            <a:ext cx="1620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296F2A8-7F37-489C-9310-5AFA03311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19605" y="5094716"/>
            <a:ext cx="16200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56C0473-A328-4261-AED8-5EDB6486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263509" y="5094716"/>
            <a:ext cx="1620000" cy="8366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F1EABF6-17E5-4B7A-87F3-9443021E3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207412" y="5113015"/>
            <a:ext cx="1620000" cy="8366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A6A34D1-918F-4B74-AAA5-027A37573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142475" y="5131298"/>
            <a:ext cx="1620000" cy="8366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21426-338F-449F-BD4C-4EBB500F993E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9F6FC396-B43B-4DD5-91AE-AE36C5C41D24}" type="datetime4">
              <a:rPr lang="en-US"/>
              <a:t>October 23, 2025</a:t>
            </a:fld>
            <a:endParaRPr lang="en-US" dirty="0"/>
          </a:p>
        </p:txBody>
      </p: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BE4E2CB7-74F6-4F9E-8F8C-8CC4D73ED27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83459" y="876299"/>
            <a:ext cx="11437374" cy="5480297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09FE8A97-0F30-4445-B00E-D972C4B370A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1" y="6402512"/>
            <a:ext cx="1356853" cy="3840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462051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 xmlns:a16="http://schemas.microsoft.com/office/drawing/2014/main" xmlns:adec="http://schemas.microsoft.com/office/drawing/2017/decorative" xmlns:p14="http://schemas.microsoft.com/office/powerpoint/2010/main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 Slide - Let's Get Starte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834254-A1C7-47FB-A870-B40764D6C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C73025A-69B4-4AC0-A81B-94E64371A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36000" y="2"/>
            <a:ext cx="4206240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A3B184-0AF0-4DF5-B2BD-E6D1806BE1BF}"/>
              </a:ext>
            </a:extLst>
          </p:cNvPr>
          <p:cNvSpPr/>
          <p:nvPr/>
        </p:nvSpPr>
        <p:spPr>
          <a:xfrm>
            <a:off x="1" y="6786565"/>
            <a:ext cx="11771998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FC9062-5711-4550-8470-F1324E804FFF}"/>
              </a:ext>
            </a:extLst>
          </p:cNvPr>
          <p:cNvSpPr/>
          <p:nvPr/>
        </p:nvSpPr>
        <p:spPr>
          <a:xfrm>
            <a:off x="11771998" y="6786565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noProof="0" dirty="0"/>
          </a:p>
        </p:txBody>
      </p:sp>
      <p:sp>
        <p:nvSpPr>
          <p:cNvPr id="3" name="Name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05626" y="5057775"/>
            <a:ext cx="3206053" cy="247650"/>
          </a:xfrm>
        </p:spPr>
        <p:txBody>
          <a:bodyPr/>
          <a:lstStyle>
            <a:lvl1pPr marL="0" indent="0" algn="l">
              <a:buNone/>
              <a:defRPr sz="1401">
                <a:solidFill>
                  <a:schemeClr val="bg1"/>
                </a:solidFill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 noProof="0" dirty="0"/>
              <a:t>Full Name</a:t>
            </a:r>
          </a:p>
        </p:txBody>
      </p:sp>
      <p:sp>
        <p:nvSpPr>
          <p:cNvPr id="5" name="Number">
            <a:extLst>
              <a:ext uri="{FF2B5EF4-FFF2-40B4-BE49-F238E27FC236}">
                <a16:creationId xmlns:a16="http://schemas.microsoft.com/office/drawing/2014/main" id="{99EABB85-2AAF-4939-BDF4-E3CF2F31B3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05626" y="5400675"/>
            <a:ext cx="3206750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1" dirty="0">
                <a:solidFill>
                  <a:schemeClr val="bg1"/>
                </a:solidFill>
              </a:defRPr>
            </a:lvl1pPr>
            <a:lvl2pPr>
              <a:defRPr lang="en-US" sz="2000" dirty="0"/>
            </a:lvl2pPr>
            <a:lvl3pPr>
              <a:defRPr lang="en-US" sz="1801" dirty="0"/>
            </a:lvl3pPr>
            <a:lvl4pPr>
              <a:defRPr lang="en-US" sz="1600" dirty="0"/>
            </a:lvl4pPr>
            <a:lvl5pPr>
              <a:defRPr lang="en-ZA" sz="1600" dirty="0"/>
            </a:lvl5pPr>
          </a:lstStyle>
          <a:p>
            <a:pPr marL="266704" lvl="0" indent="-266704"/>
            <a:r>
              <a:rPr lang="en-US" noProof="0" dirty="0"/>
              <a:t>Contact Number</a:t>
            </a:r>
          </a:p>
        </p:txBody>
      </p:sp>
      <p:sp>
        <p:nvSpPr>
          <p:cNvPr id="10" name="Email">
            <a:extLst>
              <a:ext uri="{FF2B5EF4-FFF2-40B4-BE49-F238E27FC236}">
                <a16:creationId xmlns:a16="http://schemas.microsoft.com/office/drawing/2014/main" id="{04E7DF27-55E9-4F17-91D3-29228A402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05626" y="5751513"/>
            <a:ext cx="3206750" cy="24765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401">
                <a:solidFill>
                  <a:schemeClr val="bg1"/>
                </a:solidFill>
              </a:defRPr>
            </a:lvl1pPr>
            <a:lvl2pPr>
              <a:defRPr lang="en-US" sz="2000"/>
            </a:lvl2pPr>
            <a:lvl3pPr>
              <a:defRPr lang="en-US" sz="1801"/>
            </a:lvl3pPr>
            <a:lvl4pPr>
              <a:defRPr lang="en-US" sz="1600"/>
            </a:lvl4pPr>
            <a:lvl5pPr>
              <a:defRPr lang="en-ZA" sz="1600"/>
            </a:lvl5pPr>
          </a:lstStyle>
          <a:p>
            <a:pPr marL="266704" lvl="0" indent="-266704"/>
            <a:r>
              <a:rPr lang="en-US" noProof="0" dirty="0"/>
              <a:t>Email or Social Media Handle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3BDAB7-15C5-4D51-A057-344EAE4FF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gray">
          <a:xfrm>
            <a:off x="6539898" y="4900614"/>
            <a:ext cx="3886200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3B84000-6048-4D97-A261-800CD75AF92B}"/>
              </a:ext>
            </a:extLst>
          </p:cNvPr>
          <p:cNvSpPr txBox="1"/>
          <p:nvPr/>
        </p:nvSpPr>
        <p:spPr bwMode="gray">
          <a:xfrm>
            <a:off x="6433192" y="2409696"/>
            <a:ext cx="2983941" cy="341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1" b="1" dirty="0">
                <a:solidFill>
                  <a:schemeClr val="bg1"/>
                </a:solidFill>
              </a:rPr>
              <a:t>Optikos Corporation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1E49118-5111-4A1F-B54A-84002E9DC3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9898" y="3429000"/>
            <a:ext cx="3886200" cy="1335600"/>
          </a:xfrm>
        </p:spPr>
        <p:txBody>
          <a:bodyPr anchor="b"/>
          <a:lstStyle>
            <a:lvl1pPr algn="l">
              <a:defRPr sz="4000" spc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Let’s get started.</a:t>
            </a:r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C834DA6C-B5BB-40A7-A4DE-C4DB98707AA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484383" y="969452"/>
            <a:ext cx="5553737" cy="5433060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E81E2917-674C-4D3B-8E4B-588DBCC23B7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1" y="6402512"/>
            <a:ext cx="1356853" cy="3840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F6DDA50-D6E5-47F1-BE8C-7F2316DC3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721" y="6474594"/>
            <a:ext cx="752564" cy="25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15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 xmlns:a16="http://schemas.microsoft.com/office/drawing/2014/main" xmlns:a14="http://schemas.microsoft.com/office/drawing/2010/main" xmlns:adec="http://schemas.microsoft.com/office/drawing/2017/decorative" xmlns:p14="http://schemas.microsoft.com/office/powerpoint/2010/main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nywhere Light Goes -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0" cy="6906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34F460-DB48-489E-B035-D5CE15475F46}"/>
              </a:ext>
            </a:extLst>
          </p:cNvPr>
          <p:cNvSpPr/>
          <p:nvPr/>
        </p:nvSpPr>
        <p:spPr>
          <a:xfrm>
            <a:off x="10284032" y="3075709"/>
            <a:ext cx="332509" cy="2375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®</a:t>
            </a:r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330D33-0DEC-4D55-BBAB-43FA2D9C8DD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906998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427172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 xmlns:a14="http://schemas.microsoft.com/office/drawing/2010/main" xmlns:a16="http://schemas.microsoft.com/office/drawing/2014/main" xmlns:p14="http://schemas.microsoft.com/office/powerpoint/2010/main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 Slide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ED2C2E-1A9C-4977-BEEC-E8A1527F1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-35717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A0BB906-FFDB-4F7D-9B11-AC321B6D6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36000" y="2"/>
            <a:ext cx="4206240" cy="6858000"/>
          </a:xfrm>
          <a:prstGeom prst="rect">
            <a:avLst/>
          </a:prstGeom>
          <a:solidFill>
            <a:schemeClr val="tx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9899" y="3429000"/>
            <a:ext cx="3886364" cy="1335600"/>
          </a:xfrm>
        </p:spPr>
        <p:txBody>
          <a:bodyPr anchor="b"/>
          <a:lstStyle>
            <a:lvl1pPr algn="l">
              <a:defRPr sz="3200" spc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Optics is what we do.</a:t>
            </a:r>
            <a:br>
              <a:rPr lang="en-US" noProof="0" dirty="0"/>
            </a:br>
            <a:r>
              <a:rPr lang="en-US" noProof="0" dirty="0"/>
              <a:t>And we do it all.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7B6BB1-24C3-48A6-913C-94F7EA8127A1}"/>
              </a:ext>
            </a:extLst>
          </p:cNvPr>
          <p:cNvSpPr/>
          <p:nvPr/>
        </p:nvSpPr>
        <p:spPr>
          <a:xfrm>
            <a:off x="1" y="6786565"/>
            <a:ext cx="11771998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9CBFF-5639-480A-82C7-50DAD54E2E48}"/>
              </a:ext>
            </a:extLst>
          </p:cNvPr>
          <p:cNvSpPr/>
          <p:nvPr/>
        </p:nvSpPr>
        <p:spPr>
          <a:xfrm>
            <a:off x="11771998" y="6786565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E2D047-F2DA-4C5C-99FA-B0E7311C2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gray">
          <a:xfrm>
            <a:off x="6539899" y="4872039"/>
            <a:ext cx="3886364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7EB9A59-4710-4149-887D-997A156805F8}"/>
              </a:ext>
            </a:extLst>
          </p:cNvPr>
          <p:cNvSpPr txBox="1"/>
          <p:nvPr/>
        </p:nvSpPr>
        <p:spPr bwMode="gray">
          <a:xfrm>
            <a:off x="6433192" y="2694702"/>
            <a:ext cx="2983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noProof="1">
                <a:solidFill>
                  <a:schemeClr val="bg1"/>
                </a:solidFill>
              </a:rPr>
              <a:t>Optikos Corporation</a:t>
            </a:r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A1892F2A-3736-4D74-A9A6-C0B456879E8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336000" y="-35717"/>
            <a:ext cx="5855999" cy="6822282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8B67F32C-A3B0-45F4-84B1-7BAA39CFCD5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1" y="6402512"/>
            <a:ext cx="1356853" cy="3840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13F1A9-7E68-46B5-9ACA-1E4CA5B02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721" y="6474594"/>
            <a:ext cx="752564" cy="25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86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 xmlns:a16="http://schemas.microsoft.com/office/drawing/2014/main" xmlns:a14="http://schemas.microsoft.com/office/drawing/2010/main" xmlns:adec="http://schemas.microsoft.com/office/drawing/2017/decorative" xmlns:p14="http://schemas.microsoft.com/office/powerpoint/2010/main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60AB72-D39E-4B80-A6C0-8E5A1C88F68C}"/>
              </a:ext>
            </a:extLst>
          </p:cNvPr>
          <p:cNvSpPr/>
          <p:nvPr/>
        </p:nvSpPr>
        <p:spPr>
          <a:xfrm>
            <a:off x="0" y="0"/>
            <a:ext cx="12192000" cy="63653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A7D132-CD1D-4AB1-95B2-2671E4E1A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2000" y="0"/>
            <a:ext cx="11760000" cy="6365363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9768" y="2377440"/>
            <a:ext cx="5468112" cy="2386584"/>
          </a:xfrm>
        </p:spPr>
        <p:txBody>
          <a:bodyPr anchor="b"/>
          <a:lstStyle>
            <a:lvl1pPr algn="l">
              <a:defRPr sz="4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Type section title here</a:t>
            </a:r>
          </a:p>
        </p:txBody>
      </p:sp>
      <p:sp>
        <p:nvSpPr>
          <p:cNvPr id="3" name="Subtitle"/>
          <p:cNvSpPr>
            <a:spLocks noGrp="1"/>
          </p:cNvSpPr>
          <p:nvPr>
            <p:ph type="body" idx="1" hasCustomPrompt="1"/>
          </p:nvPr>
        </p:nvSpPr>
        <p:spPr>
          <a:xfrm>
            <a:off x="429768" y="4965192"/>
            <a:ext cx="5468112" cy="121615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Type subtitle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A0461E-A6AC-4745-9BF7-F0B07C24C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gray">
          <a:xfrm>
            <a:off x="432000" y="4872039"/>
            <a:ext cx="5472000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E91E1CBD-6ABA-41D5-BF04-524FD10B23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2191999" cy="6365362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388A59FE-CB56-4F01-808A-96B7F93DBCD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1" y="6402512"/>
            <a:ext cx="1356853" cy="3840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2000305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Subhead, Content,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20E53F7-9AD7-4393-BC50-4AFEE86F64D3}"/>
              </a:ext>
            </a:extLst>
          </p:cNvPr>
          <p:cNvSpPr/>
          <p:nvPr/>
        </p:nvSpPr>
        <p:spPr>
          <a:xfrm>
            <a:off x="5353052" y="3714745"/>
            <a:ext cx="6406949" cy="3143253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noProof="0" dirty="0"/>
          </a:p>
        </p:txBody>
      </p:sp>
      <p:sp>
        <p:nvSpPr>
          <p:cNvPr id="3" name="Content Placeholder Left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1" y="3714748"/>
            <a:ext cx="4416226" cy="2364591"/>
          </a:xfrm>
        </p:spPr>
        <p:txBody>
          <a:bodyPr anchor="t"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103" y="3981451"/>
            <a:ext cx="5749483" cy="1343026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0" name="Subtitle Right">
            <a:extLst>
              <a:ext uri="{FF2B5EF4-FFF2-40B4-BE49-F238E27FC236}">
                <a16:creationId xmlns:a16="http://schemas.microsoft.com/office/drawing/2014/main" id="{CC8965A7-6363-464F-998B-64E00F4F49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8443" y="5657852"/>
            <a:ext cx="5749333" cy="111994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dirty="0"/>
              <a:t>Subtitle, tagline or blurb can go here</a:t>
            </a:r>
          </a:p>
        </p:txBody>
      </p:sp>
      <p:sp>
        <p:nvSpPr>
          <p:cNvPr id="9" name="Subtitle Left">
            <a:extLst>
              <a:ext uri="{FF2B5EF4-FFF2-40B4-BE49-F238E27FC236}">
                <a16:creationId xmlns:a16="http://schemas.microsoft.com/office/drawing/2014/main" id="{09559FD8-E53C-4556-973F-E84AB4C34E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999" y="2744789"/>
            <a:ext cx="4416425" cy="796925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Add subhead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343F4E7-E69B-46FC-81F9-BE066FD9E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gray">
          <a:xfrm>
            <a:off x="5658103" y="5500689"/>
            <a:ext cx="5749483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B3ED51C-FDDF-4B72-BD5F-4EAA4D1BB64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B1D0F82-A5D5-4CE6-BD8B-0922FB3E3C75}" type="datetime4">
              <a:rPr lang="en-US"/>
              <a:t>October 23, 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EB3FF66-3535-48C8-86B2-2F55507842D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This document and the information contained herein is proprietary and confidential to Optikos Corporation.  Any unauthorized copying reproduction or use is strictly forbidden.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7A91C28-9184-4499-AB74-CCAF9EDFAC6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B73C415-D670-4716-A5EC-CC4D52CA2BAC}" type="slidenum">
              <a:rPr lang="en-US" noProof="0"/>
              <a:pPr/>
              <a:t>‹#›</a:t>
            </a:fld>
            <a:endParaRPr lang="en-US" noProof="0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8E9AFF3C-E754-4D23-8F31-F247617890B6}"/>
              </a:ext>
            </a:extLst>
          </p:cNvPr>
          <p:cNvSpPr>
            <a:spLocks noGrp="1"/>
          </p:cNvSpPr>
          <p:nvPr>
            <p:ph type="pic" sz="quarter" idx="12" hasCustomPrompt="1"/>
            <p:custDataLst>
              <p:tags r:id="rId1"/>
            </p:custDataLst>
          </p:nvPr>
        </p:nvSpPr>
        <p:spPr>
          <a:xfrm>
            <a:off x="5353052" y="-31330"/>
            <a:ext cx="6406948" cy="3746072"/>
          </a:xfr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+mn-lt"/>
                <a:cs typeface="+mn-cs"/>
              </a:defRPr>
            </a:lvl1pPr>
          </a:lstStyle>
          <a:p>
            <a:pPr marL="0" lvl="0" algn="ctr"/>
            <a:r>
              <a:rPr lang="en-US" noProof="0" dirty="0"/>
              <a:t>Insert or Drag &amp; Drop your photo here</a:t>
            </a: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79E751D3-5B23-4484-86EF-03738B0C84C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-31330"/>
            <a:ext cx="12191999" cy="6387927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3F6368F4-B0B8-47C2-AB5A-C7B9538928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-1" y="6402512"/>
            <a:ext cx="1356853" cy="3840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31285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 xmlns:a16="http://schemas.microsoft.com/office/drawing/2014/main" xmlns:adec="http://schemas.microsoft.com/office/drawing/2017/decorative" xmlns:p14="http://schemas.microsoft.com/office/powerpoint/2010/main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/>
        </p:nvSpPr>
        <p:spPr>
          <a:xfrm>
            <a:off x="5353052" y="1"/>
            <a:ext cx="6406949" cy="6857998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/>
              <a:pPr/>
              <a:t>‹#›</a:t>
            </a:fld>
            <a:endParaRPr lang="en-US" noProof="0" dirty="0"/>
          </a:p>
        </p:txBody>
      </p:sp>
      <p:sp>
        <p:nvSpPr>
          <p:cNvPr id="12" name="Text Placeholder">
            <a:extLst>
              <a:ext uri="{FF2B5EF4-FFF2-40B4-BE49-F238E27FC236}">
                <a16:creationId xmlns:a16="http://schemas.microsoft.com/office/drawing/2014/main" id="{81AC65F5-382D-4CF6-95CF-DD3FC6D96F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1800" y="2057400"/>
            <a:ext cx="4340226" cy="4032250"/>
          </a:xfrm>
        </p:spPr>
        <p:txBody>
          <a:bodyPr/>
          <a:lstStyle>
            <a:lvl1pPr marL="0" indent="0">
              <a:buNone/>
              <a:defRPr sz="18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554488-3F7D-4F3A-9AAF-73FB0977D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05964" y="457202"/>
            <a:ext cx="5501125" cy="5411787"/>
          </a:xfr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1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D065F-CF70-42DC-9525-0FFCFDA59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4340026" cy="1295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0D8E3F-5D35-474B-8D73-479A0372768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1297B9D-3C1F-4331-A9CF-FE9A2D495BE4}" type="datetime4">
              <a:rPr lang="en-US"/>
              <a:t>October 23, 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C125FE-C40C-40B1-9AB8-10BBD52D0ED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This document and the information contained herein is proprietary and confidential to Optikos Corporation.  Any unauthorized copying reproduction or use is strictly forbidden.</a:t>
            </a:r>
            <a:endParaRPr lang="en-US" dirty="0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609C356C-4080-4FFB-AA2C-EEB8C39009A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9251" y="-28383"/>
            <a:ext cx="12211251" cy="6384980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CA88FD1C-F462-41C7-BE5A-2DBDCC04727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1" y="6402512"/>
            <a:ext cx="1356853" cy="3840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199675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 xmlns:a16="http://schemas.microsoft.com/office/drawing/2014/main" xmlns:p14="http://schemas.microsoft.com/office/powerpoint/2010/main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co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FA8C4C-FE50-44C1-8434-6C7BB898173F}"/>
              </a:ext>
            </a:extLst>
          </p:cNvPr>
          <p:cNvSpPr/>
          <p:nvPr/>
        </p:nvSpPr>
        <p:spPr>
          <a:xfrm>
            <a:off x="432000" y="3714748"/>
            <a:ext cx="5472000" cy="2650613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1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300000" y="6365365"/>
            <a:ext cx="5472000" cy="412431"/>
          </a:xfrm>
        </p:spPr>
        <p:txBody>
          <a:bodyPr/>
          <a:lstStyle/>
          <a:p>
            <a:r>
              <a:rPr lang="en-US"/>
              <a:t>This document and the information contained herein is proprietary and confidential to Optikos Corporation.  Any unauthorized copying reproduction or use is strictly forbidden.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9" y="3981452"/>
            <a:ext cx="4974546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2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" name="Bullet 1">
            <a:extLst>
              <a:ext uri="{FF2B5EF4-FFF2-40B4-BE49-F238E27FC236}">
                <a16:creationId xmlns:a16="http://schemas.microsoft.com/office/drawing/2014/main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8002" y="4130531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Bullet 1</a:t>
            </a:r>
          </a:p>
        </p:txBody>
      </p:sp>
      <p:sp>
        <p:nvSpPr>
          <p:cNvPr id="14" name="Content Left">
            <a:extLst>
              <a:ext uri="{FF2B5EF4-FFF2-40B4-BE49-F238E27FC236}">
                <a16:creationId xmlns:a16="http://schemas.microsoft.com/office/drawing/2014/main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8002" y="4764931"/>
            <a:ext cx="1800000" cy="720000"/>
          </a:xfrm>
        </p:spPr>
        <p:txBody>
          <a:bodyPr/>
          <a:lstStyle>
            <a:lvl1pPr marL="0" indent="0" algn="ctr">
              <a:buNone/>
              <a:defRPr sz="14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Bullet Description</a:t>
            </a:r>
          </a:p>
        </p:txBody>
      </p:sp>
      <p:sp>
        <p:nvSpPr>
          <p:cNvPr id="15" name="Bullet 2">
            <a:extLst>
              <a:ext uri="{FF2B5EF4-FFF2-40B4-BE49-F238E27FC236}">
                <a16:creationId xmlns:a16="http://schemas.microsoft.com/office/drawing/2014/main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2526" y="4130531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Bullet 2</a:t>
            </a:r>
          </a:p>
        </p:txBody>
      </p:sp>
      <p:sp>
        <p:nvSpPr>
          <p:cNvPr id="16" name="Content Middle">
            <a:extLst>
              <a:ext uri="{FF2B5EF4-FFF2-40B4-BE49-F238E27FC236}">
                <a16:creationId xmlns:a16="http://schemas.microsoft.com/office/drawing/2014/main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2526" y="4764931"/>
            <a:ext cx="1800000" cy="720000"/>
          </a:xfrm>
        </p:spPr>
        <p:txBody>
          <a:bodyPr/>
          <a:lstStyle>
            <a:lvl1pPr marL="0" indent="0" algn="ctr">
              <a:buNone/>
              <a:defRPr sz="14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Bullet Description</a:t>
            </a:r>
          </a:p>
        </p:txBody>
      </p:sp>
      <p:sp>
        <p:nvSpPr>
          <p:cNvPr id="17" name="Bullet 3">
            <a:extLst>
              <a:ext uri="{FF2B5EF4-FFF2-40B4-BE49-F238E27FC236}">
                <a16:creationId xmlns:a16="http://schemas.microsoft.com/office/drawing/2014/main" id="{C595063C-F901-4E60-A714-6454F42F0D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17052" y="4130531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Bullet 3</a:t>
            </a:r>
          </a:p>
        </p:txBody>
      </p:sp>
      <p:sp>
        <p:nvSpPr>
          <p:cNvPr id="18" name="Content Right">
            <a:extLst>
              <a:ext uri="{FF2B5EF4-FFF2-40B4-BE49-F238E27FC236}">
                <a16:creationId xmlns:a16="http://schemas.microsoft.com/office/drawing/2014/main" id="{C7672B0A-0079-40F6-8B93-A5F1DB5882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17052" y="4764931"/>
            <a:ext cx="1800000" cy="720000"/>
          </a:xfrm>
        </p:spPr>
        <p:txBody>
          <a:bodyPr/>
          <a:lstStyle>
            <a:lvl1pPr marL="0" indent="0" algn="ctr">
              <a:buNone/>
              <a:defRPr sz="14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Bullet Description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AA1BB2-68C7-40CA-A635-27740496B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gray">
          <a:xfrm>
            <a:off x="680729" y="5491164"/>
            <a:ext cx="4974546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133509-8063-4BC4-9B6E-88918DD15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414002" y="4614863"/>
            <a:ext cx="1548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F01320-E147-41CB-AC69-A64E3E629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328527" y="4614863"/>
            <a:ext cx="1548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5B8F067-E084-440A-8772-1C6951199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243052" y="4614863"/>
            <a:ext cx="1548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27E7B-57E2-4034-819A-F9C6850085E2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323A3C06-48C5-4BE0-86BB-54A1B9AB10B0}" type="datetime4">
              <a:rPr lang="en-US"/>
              <a:t>October 23, 2025</a:t>
            </a:fld>
            <a:endParaRPr 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ECFE6017-E8A9-42FB-9231-AE7EA64A971D}"/>
              </a:ext>
            </a:extLst>
          </p:cNvPr>
          <p:cNvSpPr>
            <a:spLocks noGrp="1"/>
          </p:cNvSpPr>
          <p:nvPr>
            <p:ph type="pic" sz="quarter" idx="12" hasCustomPrompt="1"/>
            <p:custDataLst>
              <p:tags r:id="rId1"/>
            </p:custDataLst>
          </p:nvPr>
        </p:nvSpPr>
        <p:spPr>
          <a:xfrm>
            <a:off x="432000" y="1"/>
            <a:ext cx="5472000" cy="3714747"/>
          </a:xfr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+mn-lt"/>
                <a:cs typeface="+mn-cs"/>
              </a:defRPr>
            </a:lvl1pPr>
          </a:lstStyle>
          <a:p>
            <a:pPr marL="0" lvl="0" algn="ctr"/>
            <a:r>
              <a:rPr lang="en-US" noProof="0" dirty="0"/>
              <a:t>Insert or Drag &amp; Drop your photo here</a:t>
            </a:r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0BCB3D90-4C26-479C-918F-CE0360B7F41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2191999" cy="6356597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5020463-3C54-4673-B753-77D8FA97994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-1" y="6402512"/>
            <a:ext cx="1356853" cy="3840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6" name="Subtitle">
            <a:extLst>
              <a:ext uri="{FF2B5EF4-FFF2-40B4-BE49-F238E27FC236}">
                <a16:creationId xmlns:a16="http://schemas.microsoft.com/office/drawing/2014/main" id="{35C2530C-806C-4A15-BACE-9423B81EE0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1638" y="5657852"/>
            <a:ext cx="4973637" cy="6270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 marL="0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Subtitle, tagline or blurb can go here</a:t>
            </a:r>
          </a:p>
        </p:txBody>
      </p:sp>
    </p:spTree>
    <p:extLst>
      <p:ext uri="{BB962C8B-B14F-4D97-AF65-F5344CB8AC3E}">
        <p14:creationId xmlns:p14="http://schemas.microsoft.com/office/powerpoint/2010/main" val="5466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 xmlns:a16="http://schemas.microsoft.com/office/drawing/2014/main" xmlns:adec="http://schemas.microsoft.com/office/drawing/2017/decorative" xmlns:p14="http://schemas.microsoft.com/office/powerpoint/2010/main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co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FA8C4C-FE50-44C1-8434-6C7BB898173F}"/>
              </a:ext>
            </a:extLst>
          </p:cNvPr>
          <p:cNvSpPr/>
          <p:nvPr/>
        </p:nvSpPr>
        <p:spPr>
          <a:xfrm>
            <a:off x="432000" y="3714747"/>
            <a:ext cx="5472000" cy="2650614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1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/>
              <a:pPr/>
              <a:t>‹#›</a:t>
            </a:fld>
            <a:endParaRPr lang="en-US" noProof="0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  <p:custDataLst>
              <p:tags r:id="rId1"/>
            </p:custDataLst>
          </p:nvPr>
        </p:nvSpPr>
        <p:spPr>
          <a:xfrm>
            <a:off x="432000" y="1"/>
            <a:ext cx="547200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+mn-lt"/>
                <a:cs typeface="+mn-cs"/>
              </a:defRPr>
            </a:lvl1pPr>
          </a:lstStyle>
          <a:p>
            <a:pPr marL="0" lvl="0" algn="ctr"/>
            <a:r>
              <a:rPr lang="en-US" noProof="0" dirty="0"/>
              <a:t>Insert or Drag &amp;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9" y="3981452"/>
            <a:ext cx="4974546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2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" name="Subititle Lower Left">
            <a:extLst>
              <a:ext uri="{FF2B5EF4-FFF2-40B4-BE49-F238E27FC236}">
                <a16:creationId xmlns:a16="http://schemas.microsoft.com/office/drawing/2014/main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8578" y="5010963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Bullet 3</a:t>
            </a:r>
          </a:p>
        </p:txBody>
      </p:sp>
      <p:sp>
        <p:nvSpPr>
          <p:cNvPr id="14" name="Text Placeholder Lower Left">
            <a:extLst>
              <a:ext uri="{FF2B5EF4-FFF2-40B4-BE49-F238E27FC236}">
                <a16:creationId xmlns:a16="http://schemas.microsoft.com/office/drawing/2014/main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78578" y="5645363"/>
            <a:ext cx="1800000" cy="720000"/>
          </a:xfrm>
        </p:spPr>
        <p:txBody>
          <a:bodyPr/>
          <a:lstStyle>
            <a:lvl1pPr marL="0" indent="0" algn="ctr">
              <a:buNone/>
              <a:defRPr sz="14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Bullet Description</a:t>
            </a:r>
          </a:p>
        </p:txBody>
      </p:sp>
      <p:sp>
        <p:nvSpPr>
          <p:cNvPr id="15" name="Subtitle Lower Right">
            <a:extLst>
              <a:ext uri="{FF2B5EF4-FFF2-40B4-BE49-F238E27FC236}">
                <a16:creationId xmlns:a16="http://schemas.microsoft.com/office/drawing/2014/main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02677" y="5010963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Bullet 4</a:t>
            </a:r>
          </a:p>
        </p:txBody>
      </p:sp>
      <p:sp>
        <p:nvSpPr>
          <p:cNvPr id="16" name="Text Placeholder Lower Right">
            <a:extLst>
              <a:ext uri="{FF2B5EF4-FFF2-40B4-BE49-F238E27FC236}">
                <a16:creationId xmlns:a16="http://schemas.microsoft.com/office/drawing/2014/main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677" y="5645363"/>
            <a:ext cx="1800000" cy="720000"/>
          </a:xfrm>
        </p:spPr>
        <p:txBody>
          <a:bodyPr/>
          <a:lstStyle>
            <a:lvl1pPr marL="0" indent="0" algn="ctr">
              <a:buNone/>
              <a:defRPr sz="14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Bullet Description</a:t>
            </a:r>
          </a:p>
        </p:txBody>
      </p:sp>
      <p:sp>
        <p:nvSpPr>
          <p:cNvPr id="23" name="Subtitle Upper Left">
            <a:extLst>
              <a:ext uri="{FF2B5EF4-FFF2-40B4-BE49-F238E27FC236}">
                <a16:creationId xmlns:a16="http://schemas.microsoft.com/office/drawing/2014/main" id="{B71CBA76-3CE4-4FA7-8940-41ECC9129C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78578" y="2360347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Bullet 1</a:t>
            </a:r>
          </a:p>
        </p:txBody>
      </p:sp>
      <p:sp>
        <p:nvSpPr>
          <p:cNvPr id="24" name="Text Placeholder Upper Left">
            <a:extLst>
              <a:ext uri="{FF2B5EF4-FFF2-40B4-BE49-F238E27FC236}">
                <a16:creationId xmlns:a16="http://schemas.microsoft.com/office/drawing/2014/main" id="{ADC8FCF6-5E2F-4976-8979-F493766C38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78578" y="2994747"/>
            <a:ext cx="1800000" cy="720000"/>
          </a:xfrm>
        </p:spPr>
        <p:txBody>
          <a:bodyPr/>
          <a:lstStyle>
            <a:lvl1pPr marL="0" indent="0" algn="ctr">
              <a:buNone/>
              <a:defRPr sz="14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Bullet Description</a:t>
            </a:r>
          </a:p>
        </p:txBody>
      </p:sp>
      <p:sp>
        <p:nvSpPr>
          <p:cNvPr id="25" name="Subtitle Upper Right">
            <a:extLst>
              <a:ext uri="{FF2B5EF4-FFF2-40B4-BE49-F238E27FC236}">
                <a16:creationId xmlns:a16="http://schemas.microsoft.com/office/drawing/2014/main" id="{F111F3D7-9557-4D01-B2FB-38A2FFA105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02677" y="2360347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Bullet 2</a:t>
            </a:r>
          </a:p>
        </p:txBody>
      </p:sp>
      <p:sp>
        <p:nvSpPr>
          <p:cNvPr id="26" name="Text Placeholder Upper Right">
            <a:extLst>
              <a:ext uri="{FF2B5EF4-FFF2-40B4-BE49-F238E27FC236}">
                <a16:creationId xmlns:a16="http://schemas.microsoft.com/office/drawing/2014/main" id="{FE89EBCC-101B-4979-93C1-08579B0319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02677" y="2994747"/>
            <a:ext cx="1800000" cy="720000"/>
          </a:xfrm>
        </p:spPr>
        <p:txBody>
          <a:bodyPr/>
          <a:lstStyle>
            <a:lvl1pPr marL="0" indent="0" algn="ctr">
              <a:buNone/>
              <a:defRPr sz="14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Bullet Description</a:t>
            </a:r>
          </a:p>
        </p:txBody>
      </p:sp>
      <p:sp>
        <p:nvSpPr>
          <p:cNvPr id="17" name="Footer Placeholder 6">
            <a:extLst>
              <a:ext uri="{FF2B5EF4-FFF2-40B4-BE49-F238E27FC236}">
                <a16:creationId xmlns:a16="http://schemas.microsoft.com/office/drawing/2014/main" id="{B22BDFF1-2EBA-4FC3-8BFE-800CB9B252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90475" y="6365365"/>
            <a:ext cx="5472000" cy="412431"/>
          </a:xfrm>
        </p:spPr>
        <p:txBody>
          <a:bodyPr/>
          <a:lstStyle/>
          <a:p>
            <a:r>
              <a:rPr lang="en-US"/>
              <a:t>This document and the information contained herein is proprietary and confidential to Optikos Corporation.  Any unauthorized copying reproduction or use is strictly forbidden.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BBC782-BDFD-45B6-B7A4-1CA7B5F8FE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gray">
          <a:xfrm>
            <a:off x="680729" y="5491164"/>
            <a:ext cx="4974546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4D4EB42-9D48-429A-BB8A-57078B8ED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204577" y="2857547"/>
            <a:ext cx="1548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36EAAB3-C0D5-49AD-864A-94C479548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528677" y="2857547"/>
            <a:ext cx="1548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0232C5-0B0E-4584-8584-AC7473352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204577" y="5508163"/>
            <a:ext cx="1548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BFFB7B-8715-47AB-8708-5BBD04B70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528677" y="5508163"/>
            <a:ext cx="1548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5D6A3-2301-4B2E-ADE6-9D6F1E8E83ED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64B3A608-4B3B-44CA-924B-A3BE4DE9D2CC}" type="datetime4">
              <a:rPr lang="en-US"/>
              <a:t>October 23, 2025</a:t>
            </a:fld>
            <a:endParaRPr lang="en-US" dirty="0"/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FBC049AA-465E-4792-886E-3E119739D5F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"/>
            <a:ext cx="12192000" cy="6356596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D1A4390B-323A-4E47-864F-473519D047A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-1" y="6438178"/>
            <a:ext cx="1356853" cy="3483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7629D807-10AC-4EB8-9FF2-4D65A0ED84C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1638" y="5657852"/>
            <a:ext cx="4973637" cy="6270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 marL="0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Subtitle, tagline or blurb can go here</a:t>
            </a:r>
          </a:p>
        </p:txBody>
      </p:sp>
    </p:spTree>
    <p:extLst>
      <p:ext uri="{BB962C8B-B14F-4D97-AF65-F5344CB8AC3E}">
        <p14:creationId xmlns:p14="http://schemas.microsoft.com/office/powerpoint/2010/main" val="3040843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 xmlns:a16="http://schemas.microsoft.com/office/drawing/2014/main" xmlns:adec="http://schemas.microsoft.com/office/drawing/2017/decorative" xmlns:p14="http://schemas.microsoft.com/office/powerpoint/2010/main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/>
              <a:pPr/>
              <a:t>‹#›</a:t>
            </a:fld>
            <a:endParaRPr lang="en-US" noProof="0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1D599A58-540F-4854-A689-D78167CD7B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90475" y="6365365"/>
            <a:ext cx="5472000" cy="412431"/>
          </a:xfrm>
        </p:spPr>
        <p:txBody>
          <a:bodyPr/>
          <a:lstStyle/>
          <a:p>
            <a:r>
              <a:rPr lang="en-US" dirty="0"/>
              <a:t>This document and the information contained herein is proprietary and confidential to Optikos Corporation.  Any unauthorized copying reproduction or use is strictly forbidden.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EC46A-3DA1-4639-BD60-D777B2BB4FF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7042467-9188-4DB0-A4AF-871DFF1179AC}" type="datetime4">
              <a:rPr lang="en-US"/>
              <a:t>October 23, 2025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F78B9C43-E283-47F4-9323-4765902C670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83459" y="876300"/>
            <a:ext cx="11437374" cy="5480297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63ABB6D3-C3A4-48D5-B774-EAE12E21E9A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1" y="6402512"/>
            <a:ext cx="1356853" cy="3840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50211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 xmlns:a16="http://schemas.microsoft.com/office/drawing/2014/main" xmlns:p14="http://schemas.microsoft.com/office/powerpoint/2010/main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6A7F847-7F52-4026-B418-55C25C28C4CB}"/>
              </a:ext>
            </a:extLst>
          </p:cNvPr>
          <p:cNvSpPr/>
          <p:nvPr/>
        </p:nvSpPr>
        <p:spPr>
          <a:xfrm>
            <a:off x="0" y="6365364"/>
            <a:ext cx="12192000" cy="421200"/>
          </a:xfrm>
          <a:prstGeom prst="rect">
            <a:avLst/>
          </a:prstGeom>
          <a:gradFill>
            <a:gsLst>
              <a:gs pos="5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1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47D8FD-2235-485B-95E1-2EBD5AB4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4A233-446A-4EDA-9622-BBF0631DF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728000"/>
            <a:ext cx="113400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A2955-0629-484D-8B16-D4500802A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9250" y="6365363"/>
            <a:ext cx="412750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0" tIns="0" rIns="0" bIns="0" rtlCol="0" anchor="ctr"/>
          <a:lstStyle>
            <a:lvl1pPr algn="ctr"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4B73C415-D670-4716-A5EC-CC4D52CA2BAC}" type="slidenum">
              <a:rPr lang="en-US" noProof="0"/>
              <a:pPr/>
              <a:t>‹#›</a:t>
            </a:fld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D150CE-DC66-461D-A66C-7CF330704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7134" y="6365364"/>
            <a:ext cx="5406102" cy="41243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This document and the information contained herein is proprietary and confidential to Optikos Corporation.  Any unauthorized copying reproduction or use is strictly forbidden.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ED0A63-77FF-4992-99DD-A09E96E22ACC}"/>
              </a:ext>
            </a:extLst>
          </p:cNvPr>
          <p:cNvSpPr/>
          <p:nvPr/>
        </p:nvSpPr>
        <p:spPr>
          <a:xfrm>
            <a:off x="1" y="6786565"/>
            <a:ext cx="11771998" cy="714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1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335A3F-070E-4B0E-A4FA-9B3279A2897C}"/>
              </a:ext>
            </a:extLst>
          </p:cNvPr>
          <p:cNvSpPr/>
          <p:nvPr/>
        </p:nvSpPr>
        <p:spPr>
          <a:xfrm>
            <a:off x="11771998" y="6786565"/>
            <a:ext cx="420000" cy="71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1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A45674-B6BD-42F3-8F71-140C1BA5A2A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25515" y="6474594"/>
            <a:ext cx="752564" cy="25358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9FE71-2060-4431-A011-1472CFEC0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42912" y="6505745"/>
            <a:ext cx="1640433" cy="272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4C5312B2-66B1-4B90-A24D-F614C049A281}" type="datetime4">
              <a:rPr lang="en-US"/>
              <a:t>October 23, 2025</a:t>
            </a:fld>
            <a:endParaRPr lang="en-US" dirty="0"/>
          </a:p>
        </p:txBody>
      </p:sp>
      <p:sp>
        <p:nvSpPr>
          <p:cNvPr id="5" name="empower - DO NOT DELETE!!!">
            <a:extLst>
              <a:ext uri="{FF2B5EF4-FFF2-40B4-BE49-F238E27FC236}">
                <a16:creationId xmlns:a16="http://schemas.microsoft.com/office/drawing/2014/main" id="{029C68DD-3DE9-40E0-BA6B-FDDE3EB9EB00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 err="1"/>
          </a:p>
        </p:txBody>
      </p:sp>
      <p:sp>
        <p:nvSpPr>
          <p:cNvPr id="11" name="empower - DO NOT DELETE!!!" hidden="1">
            <a:extLst>
              <a:ext uri="{FF2B5EF4-FFF2-40B4-BE49-F238E27FC236}">
                <a16:creationId xmlns:a16="http://schemas.microsoft.com/office/drawing/2014/main" id="{BAFE7D0B-A6C5-4CC7-9FDC-B6342FE3BD93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22448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7" r:id="rId2"/>
    <p:sldLayoutId id="2147483652" r:id="rId3"/>
    <p:sldLayoutId id="2147483669" r:id="rId4"/>
    <p:sldLayoutId id="2147483664" r:id="rId5"/>
    <p:sldLayoutId id="2147483661" r:id="rId6"/>
    <p:sldLayoutId id="2147483654" r:id="rId7"/>
    <p:sldLayoutId id="2147483649" r:id="rId8"/>
    <p:sldLayoutId id="2147483670" r:id="rId9"/>
    <p:sldLayoutId id="2147483667" r:id="rId10"/>
    <p:sldLayoutId id="2147483662" r:id="rId11"/>
    <p:sldLayoutId id="2147483655" r:id="rId12"/>
    <p:sldLayoutId id="2147483650" r:id="rId13"/>
    <p:sldLayoutId id="2147483671" r:id="rId14"/>
    <p:sldLayoutId id="2147483665" r:id="rId15"/>
    <p:sldLayoutId id="2147483658" r:id="rId16"/>
    <p:sldLayoutId id="2147483656" r:id="rId17"/>
    <p:sldLayoutId id="2147483651" r:id="rId18"/>
    <p:sldLayoutId id="2147483668" r:id="rId19"/>
    <p:sldLayoutId id="2147483659" r:id="rId20"/>
    <p:sldLayoutId id="2147483653" r:id="rId21"/>
    <p:sldLayoutId id="2147483672" r:id="rId22"/>
    <p:sldLayoutId id="2147483666" r:id="rId23"/>
    <p:sldLayoutId id="2147483663" r:id="rId2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 xmlns:a16="http://schemas.microsoft.com/office/drawing/2014/main" xmlns:p14="http://schemas.microsoft.com/office/powerpoint/2010/main" xmlns:p15="http://schemas.microsoft.com/office/powerpoint/2012/main">
      <p:transition>
        <p:fade/>
      </p:transition>
    </mc:Fallback>
  </mc:AlternateContent>
  <p:hf hdr="0" dt="0"/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3200" kern="1200" spc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4" indent="-266704" algn="l" defTabSz="914411" rtl="0" eaLnBrk="1" latinLnBrk="0" hangingPunct="1">
        <a:lnSpc>
          <a:spcPct val="100000"/>
        </a:lnSpc>
        <a:spcBef>
          <a:spcPts val="1001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Char char="•"/>
        <a:defRPr sz="1801" kern="1200">
          <a:solidFill>
            <a:schemeClr val="tx2"/>
          </a:solidFill>
          <a:latin typeface="+mn-lt"/>
          <a:ea typeface="+mn-ea"/>
          <a:cs typeface="+mn-cs"/>
        </a:defRPr>
      </a:lvl1pPr>
      <a:lvl2pPr marL="542931" indent="-276229" algn="l" defTabSz="914411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35" indent="-266704" algn="l" defTabSz="914411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076339" indent="-266704" algn="l" defTabSz="914411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1" kern="1200">
          <a:solidFill>
            <a:schemeClr val="tx2"/>
          </a:solidFill>
          <a:latin typeface="+mn-lt"/>
          <a:ea typeface="+mn-ea"/>
          <a:cs typeface="+mn-cs"/>
        </a:defRPr>
      </a:lvl4pPr>
      <a:lvl5pPr marL="1343043" indent="-266704" algn="l" defTabSz="914411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88">
          <p15:clr>
            <a:srgbClr val="F26B43"/>
          </p15:clr>
        </p15:guide>
        <p15:guide id="2" pos="272">
          <p15:clr>
            <a:srgbClr val="F26B43"/>
          </p15:clr>
        </p15:guide>
        <p15:guide id="3" pos="7420">
          <p15:clr>
            <a:srgbClr val="F26B43"/>
          </p15:clr>
        </p15:guide>
        <p15:guide id="4" orient="horz" pos="3836">
          <p15:clr>
            <a:srgbClr val="F26B43"/>
          </p15:clr>
        </p15:guide>
        <p15:guide id="5" orient="horz" pos="5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02C7B-B338-41AD-A9BE-FCDD0258B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01" y="1724025"/>
            <a:ext cx="5468112" cy="3039999"/>
          </a:xfrm>
        </p:spPr>
        <p:txBody>
          <a:bodyPr/>
          <a:lstStyle/>
          <a:p>
            <a:r>
              <a:rPr lang="en-US" sz="2700" dirty="0"/>
              <a:t>The measurement of object distance for projected virtual objects using a scanning pentaprism and digital alignment telescope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C6A4F8-A7C5-4060-9DB6-7F5CEA10EE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tabLst>
                <a:tab pos="3257550" algn="l"/>
              </a:tabLst>
            </a:pPr>
            <a:r>
              <a:rPr lang="en-US" sz="1800" dirty="0"/>
              <a:t>Kevin Sweeney	SPIE Photonics West</a:t>
            </a:r>
          </a:p>
          <a:p>
            <a:pPr>
              <a:tabLst>
                <a:tab pos="3887788" algn="l"/>
              </a:tabLst>
            </a:pPr>
            <a:r>
              <a:rPr lang="en-US" sz="1800" dirty="0"/>
              <a:t>David A. Imrie, PhD	OPTO</a:t>
            </a:r>
            <a:r>
              <a:rPr lang="en-US" dirty="0"/>
              <a:t> </a:t>
            </a:r>
            <a:r>
              <a:rPr lang="en-US" sz="1800" dirty="0"/>
              <a:t>13373-8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A4E6A2-9755-43AA-BF8E-DC12AFAA5BE0}"/>
              </a:ext>
            </a:extLst>
          </p:cNvPr>
          <p:cNvSpPr/>
          <p:nvPr/>
        </p:nvSpPr>
        <p:spPr>
          <a:xfrm>
            <a:off x="11741285" y="0"/>
            <a:ext cx="43915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BD7F47-0EE0-4357-8455-924303C3A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" r="9689"/>
          <a:stretch/>
        </p:blipFill>
        <p:spPr>
          <a:xfrm rot="5400000">
            <a:off x="5623976" y="668120"/>
            <a:ext cx="6785422" cy="54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64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875C4-6D6E-4F9C-84C4-A1E5532ED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Finite Conjugates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61B3E2-735D-47A2-8E12-4BC74E631B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61FFEB-0D3E-43BD-B7CF-A6899C2B6845}"/>
              </a:ext>
            </a:extLst>
          </p:cNvPr>
          <p:cNvSpPr/>
          <p:nvPr/>
        </p:nvSpPr>
        <p:spPr>
          <a:xfrm>
            <a:off x="10473105" y="6437463"/>
            <a:ext cx="12238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OPTO 13373-8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63FDCC2-C708-4ED4-9BB7-B31F51106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4950997"/>
            <a:ext cx="7002268" cy="1390492"/>
          </a:xfrm>
        </p:spPr>
        <p:txBody>
          <a:bodyPr vert="horz" lIns="0" tIns="0" rIns="0" bIns="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The scanning pentaprism is a versatile technique for determining conjugate distance of any optical beam!</a:t>
            </a:r>
          </a:p>
        </p:txBody>
      </p:sp>
      <p:pic>
        <p:nvPicPr>
          <p:cNvPr id="3" name="5E78910C-4604-45B3-9937-726DBF1EC087" descr="IMG_0081.jpg">
            <a:extLst>
              <a:ext uri="{FF2B5EF4-FFF2-40B4-BE49-F238E27FC236}">
                <a16:creationId xmlns:a16="http://schemas.microsoft.com/office/drawing/2014/main" id="{5D6ACBF2-91A0-48B7-8F21-24DC08FA30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55"/>
          <a:stretch/>
        </p:blipFill>
        <p:spPr bwMode="auto">
          <a:xfrm rot="5400000">
            <a:off x="6674253" y="836968"/>
            <a:ext cx="6357865" cy="4677625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5E78910C-4604-45B3-9937-726DBF1EC087" descr="IMG_0081.jpg">
            <a:extLst>
              <a:ext uri="{FF2B5EF4-FFF2-40B4-BE49-F238E27FC236}">
                <a16:creationId xmlns:a16="http://schemas.microsoft.com/office/drawing/2014/main" id="{E7E68A1F-760E-486E-9312-D121B25E5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3930"/>
          <a:stretch/>
        </p:blipFill>
        <p:spPr bwMode="auto">
          <a:xfrm rot="5400000">
            <a:off x="6705268" y="867985"/>
            <a:ext cx="6354712" cy="461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F60D20-9426-42DD-9B1F-17EA70F4DBA4}"/>
              </a:ext>
            </a:extLst>
          </p:cNvPr>
          <p:cNvSpPr txBox="1"/>
          <p:nvPr/>
        </p:nvSpPr>
        <p:spPr>
          <a:xfrm>
            <a:off x="7722566" y="3808247"/>
            <a:ext cx="2064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White Light Point Source Generator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F0D2328-4B40-43EF-8661-8AE0E9424143}"/>
              </a:ext>
            </a:extLst>
          </p:cNvPr>
          <p:cNvCxnSpPr>
            <a:cxnSpLocks/>
          </p:cNvCxnSpPr>
          <p:nvPr/>
        </p:nvCxnSpPr>
        <p:spPr>
          <a:xfrm flipV="1">
            <a:off x="9391548" y="2605635"/>
            <a:ext cx="820601" cy="1174994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1A03280-8293-4B8F-B084-2E1463EF45F3}"/>
              </a:ext>
            </a:extLst>
          </p:cNvPr>
          <p:cNvSpPr txBox="1"/>
          <p:nvPr/>
        </p:nvSpPr>
        <p:spPr>
          <a:xfrm>
            <a:off x="8965799" y="5385217"/>
            <a:ext cx="1659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Surveyor’s Tape Measure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E9CB865-5B6D-4744-B52D-FD80B1423DCD}"/>
              </a:ext>
            </a:extLst>
          </p:cNvPr>
          <p:cNvCxnSpPr>
            <a:cxnSpLocks/>
          </p:cNvCxnSpPr>
          <p:nvPr/>
        </p:nvCxnSpPr>
        <p:spPr>
          <a:xfrm flipV="1">
            <a:off x="10356574" y="5573770"/>
            <a:ext cx="728461" cy="71656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54E688C-9E8C-4D4D-A1F4-2D0503A16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886" y="1122251"/>
            <a:ext cx="6535478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03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6172CC-F248-49F8-865B-A851F8A3E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129" y="0"/>
            <a:ext cx="4791871" cy="63708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3613E5-D15A-429F-B653-570D2EB72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3739887" cy="432000"/>
          </a:xfrm>
        </p:spPr>
        <p:txBody>
          <a:bodyPr/>
          <a:lstStyle/>
          <a:p>
            <a:r>
              <a:rPr lang="en-US" dirty="0"/>
              <a:t>Measuring Parallax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6550A-3ECF-4EA8-B652-FBE2084AAB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1D5AA8-EA18-4713-A0C6-7E1C769CC577}"/>
              </a:ext>
            </a:extLst>
          </p:cNvPr>
          <p:cNvSpPr/>
          <p:nvPr/>
        </p:nvSpPr>
        <p:spPr>
          <a:xfrm>
            <a:off x="10473105" y="6437463"/>
            <a:ext cx="12238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OPTO 13373-8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A19497FF-79A9-4970-883C-95DC6D89F7CA}"/>
              </a:ext>
            </a:extLst>
          </p:cNvPr>
          <p:cNvSpPr/>
          <p:nvPr/>
        </p:nvSpPr>
        <p:spPr>
          <a:xfrm rot="2609573" flipV="1">
            <a:off x="6643889" y="5383294"/>
            <a:ext cx="2405832" cy="1211430"/>
          </a:xfrm>
          <a:prstGeom prst="triangle">
            <a:avLst>
              <a:gd name="adj" fmla="val 46749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91FF53D-A278-4EF2-8434-E14A845A9149}"/>
              </a:ext>
            </a:extLst>
          </p:cNvPr>
          <p:cNvSpPr txBox="1">
            <a:spLocks/>
          </p:cNvSpPr>
          <p:nvPr/>
        </p:nvSpPr>
        <p:spPr>
          <a:xfrm>
            <a:off x="432000" y="3770167"/>
            <a:ext cx="7213970" cy="22376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4" indent="-266704" algn="l" defTabSz="914411" rtl="0" eaLnBrk="1" latinLnBrk="0" hangingPunct="1">
              <a:lnSpc>
                <a:spcPct val="100000"/>
              </a:lnSpc>
              <a:spcBef>
                <a:spcPts val="1001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2931" indent="-276229" algn="l" defTabSz="914411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35" indent="-266704" algn="l" defTabSz="914411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39" indent="-266704" algn="l" defTabSz="914411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40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43" indent="-266704" algn="l" defTabSz="914411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300" dirty="0"/>
              <a:t>The reticles of telescopic sights can be measured provided uniform background illumination.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300" dirty="0"/>
              <a:t>For the case of rifle scopes, this can directly measure the “zero parallax distance” on the objective side of the scope.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0EC50D-6021-4DBB-9DE4-FC7D70383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887" y="473543"/>
            <a:ext cx="3474083" cy="2906422"/>
          </a:xfrm>
          <a:prstGeom prst="rect">
            <a:avLst/>
          </a:prstGeom>
          <a:ln w="31750">
            <a:solidFill>
              <a:schemeClr val="accent2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20231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08497-97B4-4875-AB9E-56AA00A16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D6165-A329-4309-8EF9-1CB8E334B2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210851"/>
            <a:ext cx="5472000" cy="4154511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Lucas Delbanco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	</a:t>
            </a:r>
            <a:r>
              <a:rPr lang="en-US" sz="1500" dirty="0"/>
              <a:t>Design and build of the demonstrator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dirty="0"/>
              <a:t>Michael Halligan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	</a:t>
            </a:r>
            <a:r>
              <a:rPr lang="en-US" sz="1500" dirty="0"/>
              <a:t>Design and build of demonstrator tip/tilt base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dirty="0"/>
              <a:t>Dr. Jian Zhang</a:t>
            </a:r>
          </a:p>
          <a:p>
            <a:pPr marL="914400" indent="-914400">
              <a:spcBef>
                <a:spcPts val="0"/>
              </a:spcBef>
              <a:buNone/>
            </a:pPr>
            <a:r>
              <a:rPr lang="en-US" dirty="0"/>
              <a:t>	</a:t>
            </a:r>
            <a:r>
              <a:rPr lang="en-US" sz="1500" dirty="0"/>
              <a:t>Software for motion control, image acquisition, and centroid tracking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dirty="0"/>
              <a:t>Dr. Stephen D. Fantone</a:t>
            </a:r>
          </a:p>
          <a:p>
            <a:pPr marL="914400" indent="-914400">
              <a:spcBef>
                <a:spcPts val="0"/>
              </a:spcBef>
              <a:buNone/>
            </a:pPr>
            <a:r>
              <a:rPr lang="en-US" dirty="0"/>
              <a:t>	</a:t>
            </a:r>
            <a:r>
              <a:rPr lang="en-US" sz="1500" dirty="0"/>
              <a:t>Funding and other resources at Optikos Corporation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0750AA-28F0-45FB-805B-1500A121166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0" fontAlgn="base"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900" dirty="0"/>
              <a:t>Wetthauer and Brodhun, "</a:t>
            </a:r>
            <a:r>
              <a:rPr lang="en-US" sz="900" dirty="0" err="1"/>
              <a:t>Objektiv</a:t>
            </a:r>
            <a:r>
              <a:rPr lang="en-US" sz="900" dirty="0"/>
              <a:t> </a:t>
            </a:r>
            <a:r>
              <a:rPr lang="en-US" sz="900" dirty="0" err="1"/>
              <a:t>Untersuchungen</a:t>
            </a:r>
            <a:r>
              <a:rPr lang="en-US" sz="900" dirty="0"/>
              <a:t>," </a:t>
            </a:r>
            <a:r>
              <a:rPr lang="en-US" sz="900" i="1" dirty="0" err="1"/>
              <a:t>Zeitschrift</a:t>
            </a:r>
            <a:r>
              <a:rPr lang="en-US" sz="900" i="1" dirty="0"/>
              <a:t> </a:t>
            </a:r>
            <a:r>
              <a:rPr lang="en-US" sz="900" i="1" dirty="0" err="1"/>
              <a:t>für</a:t>
            </a:r>
            <a:r>
              <a:rPr lang="en-US" sz="900" i="1" dirty="0"/>
              <a:t> </a:t>
            </a:r>
            <a:r>
              <a:rPr lang="en-US" sz="900" i="1" dirty="0" err="1"/>
              <a:t>Instrumentenkunde</a:t>
            </a:r>
            <a:r>
              <a:rPr lang="en-US" sz="900" dirty="0"/>
              <a:t>, vol. 40, no. 5, pp. 96-97 (May 1920)</a:t>
            </a:r>
          </a:p>
          <a:p>
            <a:pPr lvl="0" fontAlgn="base"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900" dirty="0"/>
              <a:t>R. N. Wilson, ""Matching Error" (Spherical Aberration) in the Hubble Space Telescope (HST): Some Technical Comments," </a:t>
            </a:r>
            <a:r>
              <a:rPr lang="en-US" sz="900" i="1" dirty="0"/>
              <a:t>The Messenger</a:t>
            </a:r>
            <a:r>
              <a:rPr lang="en-US" sz="900" dirty="0"/>
              <a:t>, no. 61, pp. 22-24 (1990)</a:t>
            </a:r>
          </a:p>
          <a:p>
            <a:pPr lvl="0" fontAlgn="base"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900" dirty="0"/>
              <a:t>W. Scott Smith "Testing the 8.3-meter telescope optics", Proc. SPIE 2576, International Conference on Optical Fabrication and Testing, pp. 220-231 (August 1995); https://doi.org/10.1117/12.215597</a:t>
            </a:r>
          </a:p>
          <a:p>
            <a:pPr lvl="0" fontAlgn="base"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900" dirty="0"/>
              <a:t>P. </a:t>
            </a:r>
            <a:r>
              <a:rPr lang="en-US" sz="900" dirty="0" err="1"/>
              <a:t>Su</a:t>
            </a:r>
            <a:r>
              <a:rPr lang="en-US" sz="900" dirty="0"/>
              <a:t>, J. H. Burge, B. </a:t>
            </a:r>
            <a:r>
              <a:rPr lang="en-US" sz="900" dirty="0" err="1"/>
              <a:t>Cuerden</a:t>
            </a:r>
            <a:r>
              <a:rPr lang="en-US" sz="900" dirty="0"/>
              <a:t>, J. </a:t>
            </a:r>
            <a:r>
              <a:rPr lang="en-US" sz="900" dirty="0" err="1"/>
              <a:t>Sasian</a:t>
            </a:r>
            <a:r>
              <a:rPr lang="en-US" sz="900" dirty="0"/>
              <a:t> and H. M. Martin, "Scanning pentaprism measurements of off-axis </a:t>
            </a:r>
            <a:r>
              <a:rPr lang="en-US" sz="900" dirty="0" err="1"/>
              <a:t>aspherics</a:t>
            </a:r>
            <a:r>
              <a:rPr lang="en-US" sz="900" dirty="0"/>
              <a:t>," Proc. SPIE 7018, Advanced Optical and Mechanical Technologies in Telescopes and Instrumentation, 70183T (25 July 2008); https://doi.org/10.1117/12.789588</a:t>
            </a:r>
          </a:p>
          <a:p>
            <a:pPr lvl="0" fontAlgn="base"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900" dirty="0"/>
              <a:t>S. Qian, W. </a:t>
            </a:r>
            <a:r>
              <a:rPr lang="en-US" sz="900" dirty="0" err="1"/>
              <a:t>Jark</a:t>
            </a:r>
            <a:r>
              <a:rPr lang="en-US" sz="900" dirty="0"/>
              <a:t>, P. Z. Takacs, K. J. Randall and W. Yun, "In situ surface profiler for high heat load mirror measurement," </a:t>
            </a:r>
            <a:r>
              <a:rPr lang="en-US" sz="900" i="1" dirty="0"/>
              <a:t>Optical Engineering</a:t>
            </a:r>
            <a:r>
              <a:rPr lang="en-US" sz="900" dirty="0"/>
              <a:t> 34(2), pp. 396-402 (1 February 1995); https://doi.org/10.1117/12.194834</a:t>
            </a:r>
          </a:p>
          <a:p>
            <a:pPr lvl="0" fontAlgn="base"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900" dirty="0"/>
              <a:t>S. Qian, W. </a:t>
            </a:r>
            <a:r>
              <a:rPr lang="en-US" sz="900" dirty="0" err="1"/>
              <a:t>Jark</a:t>
            </a:r>
            <a:r>
              <a:rPr lang="en-US" sz="900" dirty="0"/>
              <a:t> and P. Z. Takacs, "The penta‐prism LTP: A long‐trace‐profiler with stationary optical head and moving </a:t>
            </a:r>
            <a:r>
              <a:rPr lang="en-US" sz="900" dirty="0" err="1"/>
              <a:t>penta</a:t>
            </a:r>
            <a:r>
              <a:rPr lang="en-US" sz="900" dirty="0"/>
              <a:t> prism," </a:t>
            </a:r>
            <a:r>
              <a:rPr lang="en-US" sz="900" i="1" dirty="0"/>
              <a:t>Review of Scientific Instruments</a:t>
            </a:r>
            <a:r>
              <a:rPr lang="en-US" sz="900" dirty="0"/>
              <a:t>, vol. 66, p. 2562–2569 (1995); https://doi.org/10.1063/1.1145658</a:t>
            </a:r>
          </a:p>
          <a:p>
            <a:pPr lvl="0" fontAlgn="base"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900" dirty="0"/>
              <a:t>K. von </a:t>
            </a:r>
            <a:r>
              <a:rPr lang="en-US" sz="900" dirty="0" err="1"/>
              <a:t>Bieren</a:t>
            </a:r>
            <a:r>
              <a:rPr lang="en-US" sz="900" dirty="0"/>
              <a:t>, "Pencil beam interferometer for aspherical optical surfaces," Proc. SPIE 0343 Laser Diagnostics, pp. 101-108 (19 November 1982); https://doi.org/10.1117/12.933743</a:t>
            </a:r>
          </a:p>
          <a:p>
            <a:pPr lvl="0" fontAlgn="base"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900" dirty="0"/>
              <a:t>P. C. V. Mallik, C. Zhao and J. H. Burge, "Measurement of a 2-meter flat using a pentaprism scanning system," </a:t>
            </a:r>
            <a:r>
              <a:rPr lang="en-US" sz="900" i="1" dirty="0"/>
              <a:t>Optical Engineering</a:t>
            </a:r>
            <a:r>
              <a:rPr lang="en-US" sz="900" dirty="0"/>
              <a:t> 46(2), 023602 (1 February 2007); https://doi.org/10.1117/1.2700386</a:t>
            </a:r>
          </a:p>
          <a:p>
            <a:pPr lvl="0" fontAlgn="base"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900" i="1" dirty="0"/>
              <a:t>Optics and optical instruments — Accuracy of optical transfer function (OTF) measurement</a:t>
            </a:r>
            <a:r>
              <a:rPr lang="en-US" sz="900" dirty="0"/>
              <a:t>, ISO 11421:1997(E), Geneva, Switzerland, (September 15 1997)</a:t>
            </a:r>
          </a:p>
          <a:p>
            <a:pPr lvl="0" fontAlgn="base"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900" dirty="0"/>
              <a:t>K. </a:t>
            </a:r>
            <a:r>
              <a:rPr lang="en-US" sz="900" dirty="0" err="1"/>
              <a:t>Mohammadi</a:t>
            </a:r>
            <a:r>
              <a:rPr lang="en-US" sz="900" dirty="0"/>
              <a:t>, Y. S. Lee and T. </a:t>
            </a:r>
            <a:r>
              <a:rPr lang="en-US" sz="900" dirty="0" err="1"/>
              <a:t>Jennewein</a:t>
            </a:r>
            <a:r>
              <a:rPr lang="en-US" sz="900" dirty="0"/>
              <a:t>, "Characterization of optical aberrations with scanning pentaprism for large collimators," CLEO: Applications and Technology, Imaging Techniques Across Multiple Modalities and Dimensions (ATh1D), San Jose, 2022.</a:t>
            </a:r>
          </a:p>
          <a:p>
            <a:pPr marL="0" indent="0">
              <a:buNone/>
            </a:pPr>
            <a:endParaRPr lang="en-US" sz="9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DF2D6B-6586-43AA-8A0D-B49416B87C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37F396-EEEC-4890-A30C-2D54BF657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0D715D-FDDC-4A7A-98AB-C1886A391A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9B558E-085B-4F2D-83E5-0463A5E40F10}"/>
              </a:ext>
            </a:extLst>
          </p:cNvPr>
          <p:cNvSpPr/>
          <p:nvPr/>
        </p:nvSpPr>
        <p:spPr>
          <a:xfrm>
            <a:off x="10473105" y="6437463"/>
            <a:ext cx="12238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OPTO 13373-8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72BB3B-0CA9-4205-B49E-2613894F5E43}"/>
              </a:ext>
            </a:extLst>
          </p:cNvPr>
          <p:cNvSpPr txBox="1"/>
          <p:nvPr/>
        </p:nvSpPr>
        <p:spPr>
          <a:xfrm>
            <a:off x="432000" y="997903"/>
            <a:ext cx="11264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5"/>
                </a:solidFill>
              </a:rPr>
              <a:t>Come see the scanning pentaprism instrument at Optikos booth #841</a:t>
            </a:r>
          </a:p>
        </p:txBody>
      </p:sp>
    </p:spTree>
    <p:extLst>
      <p:ext uri="{BB962C8B-B14F-4D97-AF65-F5344CB8AC3E}">
        <p14:creationId xmlns:p14="http://schemas.microsoft.com/office/powerpoint/2010/main" val="2847396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 xmlns:a16="http://schemas.microsoft.com/office/drawing/2014/main" xmlns:p14="http://schemas.microsoft.com/office/powerpoint/2010/main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8FD34383-6A84-4E95-A82F-0C328135D3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3123756"/>
              </p:ext>
            </p:extLst>
          </p:nvPr>
        </p:nvGraphicFramePr>
        <p:xfrm>
          <a:off x="1216930" y="262722"/>
          <a:ext cx="10543070" cy="5795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CD30878-1FCC-4714-9DCB-EDB488EF5EB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9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2" y="4771307"/>
            <a:ext cx="1639491" cy="137160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65E77F-1782-47D0-B74B-DACCA32F2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7945438" algn="l"/>
              </a:tabLst>
            </a:pPr>
            <a:r>
              <a:rPr lang="en-US" dirty="0"/>
              <a:t>An imager test scenario must be	with the use case.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F0436-3EF7-4A6D-9A2A-1935D3FF98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FF913F-9D4B-4842-A17C-A7179949BFB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7" t="22692" r="23802" b="23268"/>
          <a:stretch/>
        </p:blipFill>
        <p:spPr>
          <a:xfrm flipH="1">
            <a:off x="5936561" y="4771307"/>
            <a:ext cx="1639491" cy="137160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26A433-AE7B-449E-BC56-B88159DAAF2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69" t="34935" r="40530" b="35466"/>
          <a:stretch/>
        </p:blipFill>
        <p:spPr>
          <a:xfrm>
            <a:off x="4097244" y="4771307"/>
            <a:ext cx="1639491" cy="137160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06EFCE7-C560-41E8-A4D0-D2042511C44B}"/>
              </a:ext>
            </a:extLst>
          </p:cNvPr>
          <p:cNvSpPr txBox="1"/>
          <p:nvPr/>
        </p:nvSpPr>
        <p:spPr>
          <a:xfrm>
            <a:off x="458368" y="1535338"/>
            <a:ext cx="2377812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2000" b="1" dirty="0">
                <a:solidFill>
                  <a:schemeClr val="accent1"/>
                </a:solidFill>
              </a:rPr>
              <a:t>How do we ensure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279980-710B-41CF-AFF2-5748410CB3DB}"/>
              </a:ext>
            </a:extLst>
          </p:cNvPr>
          <p:cNvSpPr txBox="1"/>
          <p:nvPr/>
        </p:nvSpPr>
        <p:spPr>
          <a:xfrm>
            <a:off x="1163089" y="3152393"/>
            <a:ext cx="4932912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>
              <a:tabLst>
                <a:tab pos="3887788" algn="l"/>
                <a:tab pos="4572000" algn="l"/>
              </a:tabLst>
            </a:pPr>
            <a:r>
              <a:rPr lang="en-US" sz="2000" b="1" dirty="0">
                <a:solidFill>
                  <a:schemeClr val="accent2"/>
                </a:solidFill>
              </a:rPr>
              <a:t>regardless of		,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0A278C-B21E-421C-B677-E0A4D34A3C48}"/>
              </a:ext>
            </a:extLst>
          </p:cNvPr>
          <p:cNvSpPr txBox="1"/>
          <p:nvPr/>
        </p:nvSpPr>
        <p:spPr>
          <a:xfrm>
            <a:off x="8205786" y="4700836"/>
            <a:ext cx="3573463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>
              <a:tabLst>
                <a:tab pos="3314700" algn="l"/>
              </a:tabLst>
            </a:pPr>
            <a:r>
              <a:rPr lang="en-US" sz="2400" b="1" dirty="0">
                <a:solidFill>
                  <a:schemeClr val="accent2"/>
                </a:solidFill>
              </a:rPr>
              <a:t>or	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F8C258-9955-43E9-969B-C12BA5BF2E8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5" t="24885" r="24885" b="24885"/>
          <a:stretch/>
        </p:blipFill>
        <p:spPr>
          <a:xfrm>
            <a:off x="2257929" y="4771307"/>
            <a:ext cx="1639490" cy="137160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304078-4824-430E-A971-6CD24458C0A9}"/>
              </a:ext>
            </a:extLst>
          </p:cNvPr>
          <p:cNvSpPr/>
          <p:nvPr/>
        </p:nvSpPr>
        <p:spPr>
          <a:xfrm>
            <a:off x="10473105" y="6437463"/>
            <a:ext cx="12238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OPTO 13373-8</a:t>
            </a:r>
          </a:p>
        </p:txBody>
      </p:sp>
    </p:spTree>
    <p:extLst>
      <p:ext uri="{BB962C8B-B14F-4D97-AF65-F5344CB8AC3E}">
        <p14:creationId xmlns:p14="http://schemas.microsoft.com/office/powerpoint/2010/main" val="2391575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58CD5-7F56-434C-A4D9-ABCFAE6D9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00" y="5483057"/>
            <a:ext cx="11340000" cy="600352"/>
          </a:xfrm>
        </p:spPr>
        <p:txBody>
          <a:bodyPr/>
          <a:lstStyle/>
          <a:p>
            <a:r>
              <a:rPr lang="en-US" dirty="0"/>
              <a:t>The Scanning Pentaprism has the versatility we need.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B3524-F43B-4A41-84B9-34DEE166DB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3</a:t>
            </a:fld>
            <a:endParaRPr lang="en-US" noProof="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CA13C59-831F-4E43-9671-98FE15739B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9455076"/>
              </p:ext>
            </p:extLst>
          </p:nvPr>
        </p:nvGraphicFramePr>
        <p:xfrm>
          <a:off x="432000" y="1622739"/>
          <a:ext cx="11342905" cy="3279952"/>
        </p:xfrm>
        <a:graphic>
          <a:graphicData uri="http://schemas.openxmlformats.org/drawingml/2006/table">
            <a:tbl>
              <a:tblPr/>
              <a:tblGrid>
                <a:gridCol w="2036214">
                  <a:extLst>
                    <a:ext uri="{9D8B030D-6E8A-4147-A177-3AD203B41FA5}">
                      <a16:colId xmlns:a16="http://schemas.microsoft.com/office/drawing/2014/main" val="1063448957"/>
                    </a:ext>
                  </a:extLst>
                </a:gridCol>
                <a:gridCol w="1220222">
                  <a:extLst>
                    <a:ext uri="{9D8B030D-6E8A-4147-A177-3AD203B41FA5}">
                      <a16:colId xmlns:a16="http://schemas.microsoft.com/office/drawing/2014/main" val="2980645726"/>
                    </a:ext>
                  </a:extLst>
                </a:gridCol>
                <a:gridCol w="1828100">
                  <a:extLst>
                    <a:ext uri="{9D8B030D-6E8A-4147-A177-3AD203B41FA5}">
                      <a16:colId xmlns:a16="http://schemas.microsoft.com/office/drawing/2014/main" val="2870320289"/>
                    </a:ext>
                  </a:extLst>
                </a:gridCol>
                <a:gridCol w="1707830">
                  <a:extLst>
                    <a:ext uri="{9D8B030D-6E8A-4147-A177-3AD203B41FA5}">
                      <a16:colId xmlns:a16="http://schemas.microsoft.com/office/drawing/2014/main" val="1927128629"/>
                    </a:ext>
                  </a:extLst>
                </a:gridCol>
                <a:gridCol w="2653952">
                  <a:extLst>
                    <a:ext uri="{9D8B030D-6E8A-4147-A177-3AD203B41FA5}">
                      <a16:colId xmlns:a16="http://schemas.microsoft.com/office/drawing/2014/main" val="1232858792"/>
                    </a:ext>
                  </a:extLst>
                </a:gridCol>
                <a:gridCol w="1896587">
                  <a:extLst>
                    <a:ext uri="{9D8B030D-6E8A-4147-A177-3AD203B41FA5}">
                      <a16:colId xmlns:a16="http://schemas.microsoft.com/office/drawing/2014/main" val="3624832998"/>
                    </a:ext>
                  </a:extLst>
                </a:gridCol>
              </a:tblGrid>
              <a:tr h="263183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404040"/>
                        </a:solidFill>
                        <a:effectLst/>
                        <a:latin typeface="+mj-lt"/>
                      </a:endParaRPr>
                    </a:p>
                  </a:txBody>
                  <a:tcPr marR="4247" marT="4247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Restriction</a:t>
                      </a:r>
                    </a:p>
                  </a:txBody>
                  <a:tcPr marL="4247" marR="4247" marT="4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404040"/>
                        </a:solidFill>
                        <a:effectLst/>
                        <a:latin typeface="+mj-lt"/>
                      </a:endParaRPr>
                    </a:p>
                  </a:txBody>
                  <a:tcPr marL="4247" marR="4247" marT="424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404040"/>
                        </a:solidFill>
                        <a:effectLst/>
                        <a:latin typeface="+mj-lt"/>
                      </a:endParaRPr>
                    </a:p>
                  </a:txBody>
                  <a:tcPr marL="4247" marR="4247" marT="424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404040"/>
                        </a:solidFill>
                        <a:effectLst/>
                        <a:latin typeface="+mj-lt"/>
                      </a:endParaRPr>
                    </a:p>
                  </a:txBody>
                  <a:tcPr marL="4247" marR="4247" marT="424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404040"/>
                        </a:solidFill>
                        <a:effectLst/>
                        <a:latin typeface="+mj-lt"/>
                      </a:endParaRPr>
                    </a:p>
                  </a:txBody>
                  <a:tcPr marL="4247" marR="4247" marT="424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1181745"/>
                  </a:ext>
                </a:extLst>
              </a:tr>
              <a:tr h="27158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Method</a:t>
                      </a:r>
                    </a:p>
                  </a:txBody>
                  <a:tcPr marR="4247" marT="4247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Pinhole Source</a:t>
                      </a:r>
                    </a:p>
                  </a:txBody>
                  <a:tcPr marT="42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Monochromatic Source</a:t>
                      </a:r>
                    </a:p>
                  </a:txBody>
                  <a:tcPr marL="4247" marR="4247" marT="424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Instrument EFL &gt;&gt; Collimator EFL</a:t>
                      </a:r>
                    </a:p>
                  </a:txBody>
                  <a:tcPr marL="4247" marR="4247" marT="424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Relay Optic &gt; Collimator Aperture</a:t>
                      </a:r>
                    </a:p>
                  </a:txBody>
                  <a:tcPr marL="4247" marR="4247" marT="424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404040"/>
                          </a:solidFill>
                          <a:effectLst/>
                          <a:latin typeface="+mj-lt"/>
                        </a:rPr>
                        <a:t>Accommodating Features in Collimator</a:t>
                      </a:r>
                    </a:p>
                  </a:txBody>
                  <a:tcPr marL="4247" marR="4247" marT="424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256970"/>
                  </a:ext>
                </a:extLst>
              </a:tr>
              <a:tr h="4309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Laser Unequal Path Interferometer</a:t>
                      </a:r>
                    </a:p>
                  </a:txBody>
                  <a:tcPr marR="4247" marT="4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9C0006"/>
                          </a:solidFill>
                          <a:effectLst/>
                          <a:latin typeface="+mj-lt"/>
                        </a:rPr>
                        <a:t>✖</a:t>
                      </a:r>
                    </a:p>
                  </a:txBody>
                  <a:tcPr marL="4247" marR="4247" marT="4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rgbClr val="9C000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✖</a:t>
                      </a:r>
                      <a:endParaRPr lang="en-US" sz="2400" b="0" i="0" u="none" strike="noStrike" kern="1200" dirty="0">
                        <a:solidFill>
                          <a:srgbClr val="9C000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47" marR="4247" marT="424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2400" b="0" i="0" u="none" strike="noStrike" dirty="0">
                        <a:solidFill>
                          <a:srgbClr val="006100"/>
                        </a:solidFill>
                        <a:effectLst/>
                        <a:latin typeface="+mj-lt"/>
                      </a:endParaRPr>
                    </a:p>
                  </a:txBody>
                  <a:tcPr marL="4247" marR="4247" marT="424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rgbClr val="9C000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✖</a:t>
                      </a:r>
                      <a:endParaRPr lang="en-US" sz="2400" b="0" i="0" u="none" strike="noStrike" kern="1200" dirty="0">
                        <a:solidFill>
                          <a:srgbClr val="9C000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47" marR="4247" marT="424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rgbClr val="9C000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✖</a:t>
                      </a:r>
                      <a:endParaRPr lang="en-US" sz="2400" b="0" i="0" u="none" strike="noStrike" kern="1200" dirty="0">
                        <a:solidFill>
                          <a:srgbClr val="9C000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47" marR="4247" marT="4247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637236"/>
                  </a:ext>
                </a:extLst>
              </a:tr>
              <a:tr h="4309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Calibrated Camera</a:t>
                      </a:r>
                    </a:p>
                  </a:txBody>
                  <a:tcPr marR="4247" marT="4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6100"/>
                          </a:solidFill>
                          <a:effectLst/>
                          <a:latin typeface="+mj-lt"/>
                        </a:rPr>
                        <a:t>✓</a:t>
                      </a:r>
                    </a:p>
                  </a:txBody>
                  <a:tcPr marL="4247" marR="4247" marT="4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2400" b="0" i="0" u="none" strike="noStrike" dirty="0">
                        <a:solidFill>
                          <a:srgbClr val="006100"/>
                        </a:solidFill>
                        <a:effectLst/>
                        <a:latin typeface="+mj-lt"/>
                      </a:endParaRPr>
                    </a:p>
                  </a:txBody>
                  <a:tcPr marL="4247" marR="4247" marT="42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9C0006"/>
                          </a:solidFill>
                          <a:effectLst/>
                          <a:latin typeface="+mj-lt"/>
                        </a:rPr>
                        <a:t>✖</a:t>
                      </a:r>
                    </a:p>
                  </a:txBody>
                  <a:tcPr marL="4247" marR="4247" marT="42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rgbClr val="9C000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✖</a:t>
                      </a:r>
                      <a:endParaRPr lang="en-US" sz="2400" b="0" i="0" u="none" strike="noStrike" kern="1200" dirty="0">
                        <a:solidFill>
                          <a:srgbClr val="9C000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47" marR="4247" marT="42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2400" b="0" i="0" u="none" strike="noStrike" dirty="0">
                        <a:solidFill>
                          <a:srgbClr val="006100"/>
                        </a:solidFill>
                        <a:effectLst/>
                        <a:latin typeface="+mj-lt"/>
                      </a:endParaRPr>
                    </a:p>
                  </a:txBody>
                  <a:tcPr marL="4247" marR="4247" marT="42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485362"/>
                  </a:ext>
                </a:extLst>
              </a:tr>
              <a:tr h="4309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Shack-Hartmann Wavefront Sensor</a:t>
                      </a:r>
                    </a:p>
                  </a:txBody>
                  <a:tcPr marR="4247" marT="4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kern="1200" dirty="0">
                          <a:solidFill>
                            <a:srgbClr val="9C000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✖</a:t>
                      </a:r>
                    </a:p>
                  </a:txBody>
                  <a:tcPr marL="4247" marR="4247" marT="4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2400" b="0" i="0" u="none" strike="noStrike" dirty="0">
                        <a:solidFill>
                          <a:srgbClr val="006100"/>
                        </a:solidFill>
                        <a:effectLst/>
                        <a:latin typeface="+mj-lt"/>
                      </a:endParaRPr>
                    </a:p>
                  </a:txBody>
                  <a:tcPr marL="4247" marR="4247" marT="42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2400" b="0" i="0" u="none" strike="noStrike" dirty="0">
                        <a:solidFill>
                          <a:srgbClr val="006100"/>
                        </a:solidFill>
                        <a:effectLst/>
                        <a:latin typeface="+mj-lt"/>
                      </a:endParaRPr>
                    </a:p>
                  </a:txBody>
                  <a:tcPr marL="4247" marR="4247" marT="42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rgbClr val="9C000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✖</a:t>
                      </a:r>
                      <a:endParaRPr lang="en-US" sz="2400" b="0" i="0" u="none" strike="noStrike" kern="1200" dirty="0">
                        <a:solidFill>
                          <a:srgbClr val="9C000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47" marR="4247" marT="42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2400" b="0" i="0" u="none" strike="noStrike" dirty="0">
                        <a:solidFill>
                          <a:srgbClr val="006100"/>
                        </a:solidFill>
                        <a:effectLst/>
                        <a:latin typeface="+mj-lt"/>
                      </a:endParaRPr>
                    </a:p>
                  </a:txBody>
                  <a:tcPr marL="4247" marR="4247" marT="42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227963"/>
                  </a:ext>
                </a:extLst>
              </a:tr>
              <a:tr h="4309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Shear Plate Interferometer</a:t>
                      </a:r>
                    </a:p>
                  </a:txBody>
                  <a:tcPr marR="4247" marT="4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9C0006"/>
                          </a:solidFill>
                          <a:effectLst/>
                          <a:latin typeface="+mj-lt"/>
                        </a:rPr>
                        <a:t>✖</a:t>
                      </a:r>
                    </a:p>
                  </a:txBody>
                  <a:tcPr marL="4247" marR="4247" marT="4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rgbClr val="9C000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✖</a:t>
                      </a:r>
                      <a:endParaRPr lang="en-US" sz="2400" b="0" i="0" u="none" strike="noStrike" kern="1200" dirty="0">
                        <a:solidFill>
                          <a:srgbClr val="9C000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47" marR="4247" marT="42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2400" b="0" i="0" u="none" strike="noStrike" dirty="0">
                        <a:solidFill>
                          <a:srgbClr val="006100"/>
                        </a:solidFill>
                        <a:effectLst/>
                        <a:latin typeface="+mj-lt"/>
                      </a:endParaRPr>
                    </a:p>
                  </a:txBody>
                  <a:tcPr marL="4247" marR="4247" marT="42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rgbClr val="9C000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✖</a:t>
                      </a:r>
                      <a:endParaRPr lang="en-US" sz="2400" b="0" i="0" u="none" strike="noStrike" kern="1200" dirty="0">
                        <a:solidFill>
                          <a:srgbClr val="9C000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47" marR="4247" marT="42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2400" b="0" i="0" u="none" strike="noStrike" dirty="0">
                        <a:solidFill>
                          <a:srgbClr val="006100"/>
                        </a:solidFill>
                        <a:effectLst/>
                        <a:latin typeface="+mj-lt"/>
                      </a:endParaRPr>
                    </a:p>
                  </a:txBody>
                  <a:tcPr marL="4247" marR="4247" marT="42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605296"/>
                  </a:ext>
                </a:extLst>
              </a:tr>
              <a:tr h="4309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Autocollimation</a:t>
                      </a:r>
                    </a:p>
                  </a:txBody>
                  <a:tcPr marR="4247" marT="4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2400" b="0" i="0" u="none" strike="noStrike" dirty="0">
                        <a:solidFill>
                          <a:srgbClr val="006100"/>
                        </a:solidFill>
                        <a:effectLst/>
                        <a:latin typeface="+mj-lt"/>
                      </a:endParaRPr>
                    </a:p>
                  </a:txBody>
                  <a:tcPr marL="4247" marR="4247" marT="4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2400" b="0" i="0" u="none" strike="noStrike" dirty="0">
                        <a:solidFill>
                          <a:srgbClr val="006100"/>
                        </a:solidFill>
                        <a:effectLst/>
                        <a:latin typeface="+mj-lt"/>
                      </a:endParaRPr>
                    </a:p>
                  </a:txBody>
                  <a:tcPr marL="4247" marR="4247" marT="42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2400" b="0" i="0" u="none" strike="noStrike" dirty="0">
                        <a:solidFill>
                          <a:srgbClr val="006100"/>
                        </a:solidFill>
                        <a:effectLst/>
                        <a:latin typeface="+mj-lt"/>
                      </a:endParaRPr>
                    </a:p>
                  </a:txBody>
                  <a:tcPr marL="4247" marR="4247" marT="42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9C0006"/>
                          </a:solidFill>
                          <a:effectLst/>
                          <a:latin typeface="+mj-lt"/>
                        </a:rPr>
                        <a:t>✖</a:t>
                      </a:r>
                    </a:p>
                  </a:txBody>
                  <a:tcPr marL="4247" marR="4247" marT="42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rgbClr val="9C000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✖</a:t>
                      </a:r>
                      <a:endParaRPr lang="en-US" sz="2400" b="0" i="0" u="none" strike="noStrike" kern="1200" dirty="0">
                        <a:solidFill>
                          <a:srgbClr val="9C000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47" marR="4247" marT="42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53153"/>
                  </a:ext>
                </a:extLst>
              </a:tr>
              <a:tr h="4309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Scanning Pentaprism</a:t>
                      </a:r>
                    </a:p>
                  </a:txBody>
                  <a:tcPr marR="4247" marT="4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400" b="1" i="0" u="none" strike="noStrike" dirty="0">
                        <a:solidFill>
                          <a:srgbClr val="006100"/>
                        </a:solidFill>
                        <a:effectLst/>
                        <a:latin typeface="+mj-lt"/>
                      </a:endParaRPr>
                    </a:p>
                  </a:txBody>
                  <a:tcPr marL="4247" marR="4247" marT="42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2400" b="1" i="0" u="none" strike="noStrike" dirty="0">
                        <a:solidFill>
                          <a:srgbClr val="006100"/>
                        </a:solidFill>
                        <a:effectLst/>
                        <a:latin typeface="+mj-lt"/>
                      </a:endParaRPr>
                    </a:p>
                  </a:txBody>
                  <a:tcPr marL="4247" marR="4247" marT="42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2400" b="1" i="0" u="none" strike="noStrike" dirty="0">
                        <a:solidFill>
                          <a:srgbClr val="006100"/>
                        </a:solidFill>
                        <a:effectLst/>
                        <a:latin typeface="+mj-lt"/>
                      </a:endParaRPr>
                    </a:p>
                  </a:txBody>
                  <a:tcPr marL="4247" marR="4247" marT="42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2400" b="1" i="0" u="none" strike="noStrike" dirty="0">
                        <a:solidFill>
                          <a:srgbClr val="006100"/>
                        </a:solidFill>
                        <a:effectLst/>
                        <a:latin typeface="+mj-lt"/>
                      </a:endParaRPr>
                    </a:p>
                  </a:txBody>
                  <a:tcPr marL="4247" marR="4247" marT="42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1400" b="1" i="0" u="none" strike="noStrike" dirty="0">
                        <a:solidFill>
                          <a:srgbClr val="006100"/>
                        </a:solidFill>
                        <a:effectLst/>
                        <a:latin typeface="+mj-lt"/>
                      </a:endParaRPr>
                    </a:p>
                  </a:txBody>
                  <a:tcPr marL="4247" marR="4247" marT="424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888737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6DEAF4CD-575D-4BD5-AEAD-8CF8D5EE996C}"/>
              </a:ext>
            </a:extLst>
          </p:cNvPr>
          <p:cNvSpPr txBox="1">
            <a:spLocks/>
          </p:cNvSpPr>
          <p:nvPr/>
        </p:nvSpPr>
        <p:spPr>
          <a:xfrm>
            <a:off x="584400" y="584400"/>
            <a:ext cx="11340000" cy="6003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There are several methods for ensuring collimation…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099CB0-199A-45FC-81FE-F50E7D5676C3}"/>
              </a:ext>
            </a:extLst>
          </p:cNvPr>
          <p:cNvSpPr/>
          <p:nvPr/>
        </p:nvSpPr>
        <p:spPr>
          <a:xfrm>
            <a:off x="10473105" y="6437463"/>
            <a:ext cx="12238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OPTO 13373-8</a:t>
            </a:r>
          </a:p>
        </p:txBody>
      </p:sp>
    </p:spTree>
    <p:extLst>
      <p:ext uri="{BB962C8B-B14F-4D97-AF65-F5344CB8AC3E}">
        <p14:creationId xmlns:p14="http://schemas.microsoft.com/office/powerpoint/2010/main" val="4021869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730CE-AB45-450C-B2CA-78F298DF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pentaprism provides a constant deflection angle.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7B2417-E8EB-46D4-94B3-3AFC2A4FEC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C9E6D-7ADA-4192-A21E-518A054AF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This document and the information contained herein is proprietary and confidential to Optikos Corporation.  Any unauthorized copying reproduction or use is strictly forbidden.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50B3BAE-6085-4029-9597-F4DB0404B0F8}"/>
              </a:ext>
            </a:extLst>
          </p:cNvPr>
          <p:cNvSpPr>
            <a:spLocks noChangeAspect="1"/>
          </p:cNvSpPr>
          <p:nvPr/>
        </p:nvSpPr>
        <p:spPr>
          <a:xfrm rot="5400000">
            <a:off x="2809755" y="3304560"/>
            <a:ext cx="1533788" cy="1547847"/>
          </a:xfrm>
          <a:custGeom>
            <a:avLst/>
            <a:gdLst>
              <a:gd name="connsiteX0" fmla="*/ 0 w 3606188"/>
              <a:gd name="connsiteY0" fmla="*/ 3635566 h 3639238"/>
              <a:gd name="connsiteX1" fmla="*/ 2581619 w 3606188"/>
              <a:gd name="connsiteY1" fmla="*/ 3639238 h 3639238"/>
              <a:gd name="connsiteX2" fmla="*/ 3606188 w 3606188"/>
              <a:gd name="connsiteY2" fmla="*/ 1017224 h 3639238"/>
              <a:gd name="connsiteX3" fmla="*/ 2537552 w 3606188"/>
              <a:gd name="connsiteY3" fmla="*/ 0 h 3639238"/>
              <a:gd name="connsiteX4" fmla="*/ 0 w 3606188"/>
              <a:gd name="connsiteY4" fmla="*/ 1182477 h 3639238"/>
              <a:gd name="connsiteX5" fmla="*/ 0 w 3606188"/>
              <a:gd name="connsiteY5" fmla="*/ 3635566 h 363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6188" h="3639238">
                <a:moveTo>
                  <a:pt x="0" y="3635566"/>
                </a:moveTo>
                <a:lnTo>
                  <a:pt x="2581619" y="3639238"/>
                </a:lnTo>
                <a:lnTo>
                  <a:pt x="3606188" y="1017224"/>
                </a:lnTo>
                <a:lnTo>
                  <a:pt x="2537552" y="0"/>
                </a:lnTo>
                <a:lnTo>
                  <a:pt x="0" y="1182477"/>
                </a:lnTo>
                <a:lnTo>
                  <a:pt x="0" y="3635566"/>
                </a:lnTo>
                <a:close/>
              </a:path>
            </a:pathLst>
          </a:custGeom>
          <a:solidFill>
            <a:schemeClr val="accent2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8A3872-DA67-4822-9268-259886F65F82}"/>
              </a:ext>
            </a:extLst>
          </p:cNvPr>
          <p:cNvCxnSpPr>
            <a:cxnSpLocks/>
          </p:cNvCxnSpPr>
          <p:nvPr/>
        </p:nvCxnSpPr>
        <p:spPr>
          <a:xfrm rot="5400000">
            <a:off x="1999915" y="3261995"/>
            <a:ext cx="27432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45F247-F43D-424B-9715-6934E40AD616}"/>
              </a:ext>
            </a:extLst>
          </p:cNvPr>
          <p:cNvCxnSpPr>
            <a:cxnSpLocks/>
          </p:cNvCxnSpPr>
          <p:nvPr/>
        </p:nvCxnSpPr>
        <p:spPr>
          <a:xfrm rot="8100000" flipV="1">
            <a:off x="3212964" y="4258579"/>
            <a:ext cx="106070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6B4AFA-17B5-4F10-BCA2-8CE08EE5723A}"/>
              </a:ext>
            </a:extLst>
          </p:cNvPr>
          <p:cNvCxnSpPr>
            <a:cxnSpLocks/>
          </p:cNvCxnSpPr>
          <p:nvPr/>
        </p:nvCxnSpPr>
        <p:spPr>
          <a:xfrm>
            <a:off x="1375132" y="3883563"/>
            <a:ext cx="2743200" cy="0"/>
          </a:xfrm>
          <a:prstGeom prst="line">
            <a:avLst/>
          </a:prstGeom>
          <a:ln w="25400">
            <a:solidFill>
              <a:schemeClr val="accent1"/>
            </a:solidFill>
            <a:headEnd type="stealth" w="lg" len="lg"/>
            <a:tailEnd type="none" w="lg" len="lg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30A9132-5482-4147-B211-9DC371683805}"/>
              </a:ext>
            </a:extLst>
          </p:cNvPr>
          <p:cNvSpPr>
            <a:spLocks noChangeAspect="1"/>
          </p:cNvSpPr>
          <p:nvPr/>
        </p:nvSpPr>
        <p:spPr>
          <a:xfrm rot="4800000">
            <a:off x="9241390" y="3512520"/>
            <a:ext cx="1533788" cy="1547847"/>
          </a:xfrm>
          <a:custGeom>
            <a:avLst/>
            <a:gdLst>
              <a:gd name="connsiteX0" fmla="*/ 0 w 3606188"/>
              <a:gd name="connsiteY0" fmla="*/ 3635566 h 3639238"/>
              <a:gd name="connsiteX1" fmla="*/ 2581619 w 3606188"/>
              <a:gd name="connsiteY1" fmla="*/ 3639238 h 3639238"/>
              <a:gd name="connsiteX2" fmla="*/ 3606188 w 3606188"/>
              <a:gd name="connsiteY2" fmla="*/ 1017224 h 3639238"/>
              <a:gd name="connsiteX3" fmla="*/ 2537552 w 3606188"/>
              <a:gd name="connsiteY3" fmla="*/ 0 h 3639238"/>
              <a:gd name="connsiteX4" fmla="*/ 0 w 3606188"/>
              <a:gd name="connsiteY4" fmla="*/ 1182477 h 3639238"/>
              <a:gd name="connsiteX5" fmla="*/ 0 w 3606188"/>
              <a:gd name="connsiteY5" fmla="*/ 3635566 h 363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6188" h="3639238">
                <a:moveTo>
                  <a:pt x="0" y="3635566"/>
                </a:moveTo>
                <a:lnTo>
                  <a:pt x="2581619" y="3639238"/>
                </a:lnTo>
                <a:lnTo>
                  <a:pt x="3606188" y="1017224"/>
                </a:lnTo>
                <a:lnTo>
                  <a:pt x="2537552" y="0"/>
                </a:lnTo>
                <a:lnTo>
                  <a:pt x="0" y="1182477"/>
                </a:lnTo>
                <a:lnTo>
                  <a:pt x="0" y="3635566"/>
                </a:lnTo>
                <a:close/>
              </a:path>
            </a:pathLst>
          </a:custGeom>
          <a:solidFill>
            <a:schemeClr val="accent2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3E3348-97FA-4421-B997-2108FD598684}"/>
              </a:ext>
            </a:extLst>
          </p:cNvPr>
          <p:cNvCxnSpPr>
            <a:cxnSpLocks/>
          </p:cNvCxnSpPr>
          <p:nvPr/>
        </p:nvCxnSpPr>
        <p:spPr>
          <a:xfrm rot="5400000">
            <a:off x="8949740" y="2718849"/>
            <a:ext cx="165506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AB1CF42-BC82-4083-996E-757E18A0B3C4}"/>
              </a:ext>
            </a:extLst>
          </p:cNvPr>
          <p:cNvCxnSpPr>
            <a:cxnSpLocks/>
          </p:cNvCxnSpPr>
          <p:nvPr/>
        </p:nvCxnSpPr>
        <p:spPr>
          <a:xfrm rot="7080000" flipV="1">
            <a:off x="9529194" y="4341267"/>
            <a:ext cx="117043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157A62-FB79-4349-A7FF-4196520D87A8}"/>
              </a:ext>
            </a:extLst>
          </p:cNvPr>
          <p:cNvCxnSpPr>
            <a:cxnSpLocks/>
          </p:cNvCxnSpPr>
          <p:nvPr/>
        </p:nvCxnSpPr>
        <p:spPr>
          <a:xfrm>
            <a:off x="7655785" y="3884680"/>
            <a:ext cx="1499616" cy="0"/>
          </a:xfrm>
          <a:prstGeom prst="line">
            <a:avLst/>
          </a:prstGeom>
          <a:ln w="25400">
            <a:solidFill>
              <a:schemeClr val="accent1"/>
            </a:solidFill>
            <a:headEnd type="stealth" w="lg" len="lg"/>
            <a:tailEnd type="none" w="lg" len="lg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Arc 17">
            <a:extLst>
              <a:ext uri="{FF2B5EF4-FFF2-40B4-BE49-F238E27FC236}">
                <a16:creationId xmlns:a16="http://schemas.microsoft.com/office/drawing/2014/main" id="{A1793DDE-FBA9-4287-8C28-8779B79FD52E}"/>
              </a:ext>
            </a:extLst>
          </p:cNvPr>
          <p:cNvSpPr/>
          <p:nvPr/>
        </p:nvSpPr>
        <p:spPr>
          <a:xfrm>
            <a:off x="8272574" y="2207869"/>
            <a:ext cx="2993516" cy="3313959"/>
          </a:xfrm>
          <a:prstGeom prst="arc">
            <a:avLst>
              <a:gd name="adj1" fmla="val 10776453"/>
              <a:gd name="adj2" fmla="val 16190512"/>
            </a:avLst>
          </a:prstGeom>
          <a:ln w="19050">
            <a:solidFill>
              <a:schemeClr val="accent5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tabLst>
                <a:tab pos="344488" algn="l"/>
              </a:tabLst>
            </a:pPr>
            <a:r>
              <a:rPr lang="en-US" sz="2800" dirty="0">
                <a:solidFill>
                  <a:schemeClr val="accent5"/>
                </a:solidFill>
              </a:rPr>
              <a:t>	90°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F2EEA333-0160-4A5B-B673-FCB1FE99F48A}"/>
              </a:ext>
            </a:extLst>
          </p:cNvPr>
          <p:cNvSpPr/>
          <p:nvPr/>
        </p:nvSpPr>
        <p:spPr>
          <a:xfrm>
            <a:off x="1869696" y="2204067"/>
            <a:ext cx="2993516" cy="3313959"/>
          </a:xfrm>
          <a:prstGeom prst="arc">
            <a:avLst>
              <a:gd name="adj1" fmla="val 10776453"/>
              <a:gd name="adj2" fmla="val 16190512"/>
            </a:avLst>
          </a:prstGeom>
          <a:ln w="19050">
            <a:solidFill>
              <a:schemeClr val="accent5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tabLst>
                <a:tab pos="344488" algn="l"/>
              </a:tabLst>
            </a:pPr>
            <a:r>
              <a:rPr lang="en-US" sz="2800" dirty="0">
                <a:solidFill>
                  <a:schemeClr val="accent5"/>
                </a:solidFill>
              </a:rPr>
              <a:t>	90°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3952C2A-5401-44C4-B031-B21A8A3B679D}"/>
              </a:ext>
            </a:extLst>
          </p:cNvPr>
          <p:cNvSpPr/>
          <p:nvPr/>
        </p:nvSpPr>
        <p:spPr>
          <a:xfrm>
            <a:off x="4746350" y="3492506"/>
            <a:ext cx="1889667" cy="829085"/>
          </a:xfrm>
          <a:prstGeom prst="rightArrow">
            <a:avLst/>
          </a:prstGeom>
          <a:solidFill>
            <a:schemeClr val="accent5">
              <a:alpha val="20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Rotate Prism</a:t>
            </a: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A6395FDB-B90E-4C7E-8BD3-9AD518B00BF2}"/>
              </a:ext>
            </a:extLst>
          </p:cNvPr>
          <p:cNvSpPr/>
          <p:nvPr/>
        </p:nvSpPr>
        <p:spPr>
          <a:xfrm>
            <a:off x="7640181" y="5287509"/>
            <a:ext cx="2743200" cy="794536"/>
          </a:xfrm>
          <a:prstGeom prst="flowChartAlternateProcess">
            <a:avLst/>
          </a:prstGeom>
          <a:solidFill>
            <a:schemeClr val="accent5">
              <a:alpha val="20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</a:rPr>
              <a:t>Deflection angle is unchanged!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F982CE-816F-4017-9AA6-7C6C26D36FD7}"/>
              </a:ext>
            </a:extLst>
          </p:cNvPr>
          <p:cNvSpPr txBox="1"/>
          <p:nvPr/>
        </p:nvSpPr>
        <p:spPr>
          <a:xfrm>
            <a:off x="2542633" y="1545803"/>
            <a:ext cx="166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Incoming light ray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1BD9EE-4A10-47E4-86A7-ABDC1116BA31}"/>
              </a:ext>
            </a:extLst>
          </p:cNvPr>
          <p:cNvSpPr txBox="1"/>
          <p:nvPr/>
        </p:nvSpPr>
        <p:spPr>
          <a:xfrm>
            <a:off x="502771" y="3625314"/>
            <a:ext cx="946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Deflected light ray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FD61EE-ED6E-498D-A723-A773042EFFCF}"/>
              </a:ext>
            </a:extLst>
          </p:cNvPr>
          <p:cNvSpPr txBox="1"/>
          <p:nvPr/>
        </p:nvSpPr>
        <p:spPr>
          <a:xfrm>
            <a:off x="8936885" y="1545803"/>
            <a:ext cx="166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Incoming light ray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96E20A-AF70-4F7F-A910-B5EBC21BBDB5}"/>
              </a:ext>
            </a:extLst>
          </p:cNvPr>
          <p:cNvSpPr txBox="1"/>
          <p:nvPr/>
        </p:nvSpPr>
        <p:spPr>
          <a:xfrm>
            <a:off x="6776911" y="3630850"/>
            <a:ext cx="946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Deflected light ray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637E30B-FE98-4D9B-9BD8-574E2FE364BE}"/>
              </a:ext>
            </a:extLst>
          </p:cNvPr>
          <p:cNvCxnSpPr>
            <a:cxnSpLocks/>
          </p:cNvCxnSpPr>
          <p:nvPr/>
        </p:nvCxnSpPr>
        <p:spPr>
          <a:xfrm rot="5220000">
            <a:off x="9157154" y="4197569"/>
            <a:ext cx="130759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80438B2-7FD9-4123-BF0F-D15479A3C750}"/>
              </a:ext>
            </a:extLst>
          </p:cNvPr>
          <p:cNvCxnSpPr>
            <a:cxnSpLocks/>
          </p:cNvCxnSpPr>
          <p:nvPr/>
        </p:nvCxnSpPr>
        <p:spPr>
          <a:xfrm rot="-180000">
            <a:off x="9155021" y="3853405"/>
            <a:ext cx="123444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248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 xmlns:a16="http://schemas.microsoft.com/office/drawing/2014/main" xmlns:p14="http://schemas.microsoft.com/office/powerpoint/2010/main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58CD5-7F56-434C-A4D9-ABCFAE6D9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Scanning Pentaprism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D3F1B-037A-4F57-AF5E-689C49E96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36591"/>
            <a:ext cx="6356370" cy="28178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Alignment telescope and collimator are rigidly affixed to each other.</a:t>
            </a:r>
          </a:p>
          <a:p>
            <a:pPr marL="860425" lvl="1" indent="-276225">
              <a:buFont typeface="Wingdings" panose="05000000000000000000" pitchFamily="2" charset="2"/>
              <a:buChar char="§"/>
            </a:pPr>
            <a:r>
              <a:rPr lang="en-US" sz="1800" dirty="0"/>
              <a:t>Moving only the pentaprism drastically reduces straightness required of the linear guideway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Location of the telescope image is proportional to angle of ray collected from target projector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B3524-F43B-4A41-84B9-34DEE166DB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BF5B12-6DAF-494E-9773-570079249D65}"/>
              </a:ext>
            </a:extLst>
          </p:cNvPr>
          <p:cNvSpPr/>
          <p:nvPr/>
        </p:nvSpPr>
        <p:spPr>
          <a:xfrm>
            <a:off x="7220124" y="5046926"/>
            <a:ext cx="930826" cy="55858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93DF706-8463-4BB9-B415-8B7B1B3D4799}"/>
              </a:ext>
            </a:extLst>
          </p:cNvPr>
          <p:cNvSpPr/>
          <p:nvPr/>
        </p:nvSpPr>
        <p:spPr>
          <a:xfrm>
            <a:off x="8164280" y="5046926"/>
            <a:ext cx="184499" cy="558581"/>
          </a:xfrm>
          <a:custGeom>
            <a:avLst/>
            <a:gdLst>
              <a:gd name="connsiteX0" fmla="*/ 4997 w 127417"/>
              <a:gd name="connsiteY0" fmla="*/ 0 h 889416"/>
              <a:gd name="connsiteX1" fmla="*/ 0 w 127417"/>
              <a:gd name="connsiteY1" fmla="*/ 884419 h 889416"/>
              <a:gd name="connsiteX2" fmla="*/ 127417 w 127417"/>
              <a:gd name="connsiteY2" fmla="*/ 889416 h 889416"/>
              <a:gd name="connsiteX3" fmla="*/ 124918 w 127417"/>
              <a:gd name="connsiteY3" fmla="*/ 0 h 889416"/>
              <a:gd name="connsiteX4" fmla="*/ 4997 w 127417"/>
              <a:gd name="connsiteY4" fmla="*/ 0 h 889416"/>
              <a:gd name="connsiteX0" fmla="*/ 4997 w 127417"/>
              <a:gd name="connsiteY0" fmla="*/ 0 h 889416"/>
              <a:gd name="connsiteX1" fmla="*/ 0 w 127417"/>
              <a:gd name="connsiteY1" fmla="*/ 884419 h 889416"/>
              <a:gd name="connsiteX2" fmla="*/ 127417 w 127417"/>
              <a:gd name="connsiteY2" fmla="*/ 889416 h 889416"/>
              <a:gd name="connsiteX3" fmla="*/ 124918 w 127417"/>
              <a:gd name="connsiteY3" fmla="*/ 434714 h 889416"/>
              <a:gd name="connsiteX4" fmla="*/ 124918 w 127417"/>
              <a:gd name="connsiteY4" fmla="*/ 0 h 889416"/>
              <a:gd name="connsiteX5" fmla="*/ 4997 w 127417"/>
              <a:gd name="connsiteY5" fmla="*/ 0 h 889416"/>
              <a:gd name="connsiteX0" fmla="*/ 4997 w 177383"/>
              <a:gd name="connsiteY0" fmla="*/ 0 h 889416"/>
              <a:gd name="connsiteX1" fmla="*/ 0 w 177383"/>
              <a:gd name="connsiteY1" fmla="*/ 884419 h 889416"/>
              <a:gd name="connsiteX2" fmla="*/ 127417 w 177383"/>
              <a:gd name="connsiteY2" fmla="*/ 889416 h 889416"/>
              <a:gd name="connsiteX3" fmla="*/ 177383 w 177383"/>
              <a:gd name="connsiteY3" fmla="*/ 432216 h 889416"/>
              <a:gd name="connsiteX4" fmla="*/ 124918 w 177383"/>
              <a:gd name="connsiteY4" fmla="*/ 0 h 889416"/>
              <a:gd name="connsiteX5" fmla="*/ 4997 w 177383"/>
              <a:gd name="connsiteY5" fmla="*/ 0 h 889416"/>
              <a:gd name="connsiteX0" fmla="*/ 4997 w 182527"/>
              <a:gd name="connsiteY0" fmla="*/ 0 h 889416"/>
              <a:gd name="connsiteX1" fmla="*/ 0 w 182527"/>
              <a:gd name="connsiteY1" fmla="*/ 884419 h 889416"/>
              <a:gd name="connsiteX2" fmla="*/ 127417 w 182527"/>
              <a:gd name="connsiteY2" fmla="*/ 889416 h 889416"/>
              <a:gd name="connsiteX3" fmla="*/ 177383 w 182527"/>
              <a:gd name="connsiteY3" fmla="*/ 432216 h 889416"/>
              <a:gd name="connsiteX4" fmla="*/ 124918 w 182527"/>
              <a:gd name="connsiteY4" fmla="*/ 0 h 889416"/>
              <a:gd name="connsiteX5" fmla="*/ 4997 w 182527"/>
              <a:gd name="connsiteY5" fmla="*/ 0 h 889416"/>
              <a:gd name="connsiteX0" fmla="*/ 4997 w 180150"/>
              <a:gd name="connsiteY0" fmla="*/ 0 h 889416"/>
              <a:gd name="connsiteX1" fmla="*/ 0 w 180150"/>
              <a:gd name="connsiteY1" fmla="*/ 884419 h 889416"/>
              <a:gd name="connsiteX2" fmla="*/ 127417 w 180150"/>
              <a:gd name="connsiteY2" fmla="*/ 889416 h 889416"/>
              <a:gd name="connsiteX3" fmla="*/ 177383 w 180150"/>
              <a:gd name="connsiteY3" fmla="*/ 432216 h 889416"/>
              <a:gd name="connsiteX4" fmla="*/ 124918 w 180150"/>
              <a:gd name="connsiteY4" fmla="*/ 0 h 889416"/>
              <a:gd name="connsiteX5" fmla="*/ 4997 w 180150"/>
              <a:gd name="connsiteY5" fmla="*/ 0 h 889416"/>
              <a:gd name="connsiteX0" fmla="*/ 4997 w 182892"/>
              <a:gd name="connsiteY0" fmla="*/ 0 h 889416"/>
              <a:gd name="connsiteX1" fmla="*/ 0 w 182892"/>
              <a:gd name="connsiteY1" fmla="*/ 884419 h 889416"/>
              <a:gd name="connsiteX2" fmla="*/ 127417 w 182892"/>
              <a:gd name="connsiteY2" fmla="*/ 889416 h 889416"/>
              <a:gd name="connsiteX3" fmla="*/ 177383 w 182892"/>
              <a:gd name="connsiteY3" fmla="*/ 432216 h 889416"/>
              <a:gd name="connsiteX4" fmla="*/ 124918 w 182892"/>
              <a:gd name="connsiteY4" fmla="*/ 0 h 889416"/>
              <a:gd name="connsiteX5" fmla="*/ 4997 w 182892"/>
              <a:gd name="connsiteY5" fmla="*/ 0 h 889416"/>
              <a:gd name="connsiteX0" fmla="*/ 4997 w 182892"/>
              <a:gd name="connsiteY0" fmla="*/ 0 h 889416"/>
              <a:gd name="connsiteX1" fmla="*/ 0 w 182892"/>
              <a:gd name="connsiteY1" fmla="*/ 884419 h 889416"/>
              <a:gd name="connsiteX2" fmla="*/ 127417 w 182892"/>
              <a:gd name="connsiteY2" fmla="*/ 889416 h 889416"/>
              <a:gd name="connsiteX3" fmla="*/ 177383 w 182892"/>
              <a:gd name="connsiteY3" fmla="*/ 432216 h 889416"/>
              <a:gd name="connsiteX4" fmla="*/ 124918 w 182892"/>
              <a:gd name="connsiteY4" fmla="*/ 0 h 889416"/>
              <a:gd name="connsiteX5" fmla="*/ 4997 w 182892"/>
              <a:gd name="connsiteY5" fmla="*/ 0 h 889416"/>
              <a:gd name="connsiteX0" fmla="*/ 4997 w 178018"/>
              <a:gd name="connsiteY0" fmla="*/ 0 h 889416"/>
              <a:gd name="connsiteX1" fmla="*/ 0 w 178018"/>
              <a:gd name="connsiteY1" fmla="*/ 884419 h 889416"/>
              <a:gd name="connsiteX2" fmla="*/ 127417 w 178018"/>
              <a:gd name="connsiteY2" fmla="*/ 889416 h 889416"/>
              <a:gd name="connsiteX3" fmla="*/ 177383 w 178018"/>
              <a:gd name="connsiteY3" fmla="*/ 432216 h 889416"/>
              <a:gd name="connsiteX4" fmla="*/ 124918 w 178018"/>
              <a:gd name="connsiteY4" fmla="*/ 0 h 889416"/>
              <a:gd name="connsiteX5" fmla="*/ 4997 w 178018"/>
              <a:gd name="connsiteY5" fmla="*/ 0 h 889416"/>
              <a:gd name="connsiteX0" fmla="*/ 4997 w 177647"/>
              <a:gd name="connsiteY0" fmla="*/ 0 h 889416"/>
              <a:gd name="connsiteX1" fmla="*/ 0 w 177647"/>
              <a:gd name="connsiteY1" fmla="*/ 884419 h 889416"/>
              <a:gd name="connsiteX2" fmla="*/ 127417 w 177647"/>
              <a:gd name="connsiteY2" fmla="*/ 889416 h 889416"/>
              <a:gd name="connsiteX3" fmla="*/ 177383 w 177647"/>
              <a:gd name="connsiteY3" fmla="*/ 432216 h 889416"/>
              <a:gd name="connsiteX4" fmla="*/ 124918 w 177647"/>
              <a:gd name="connsiteY4" fmla="*/ 0 h 889416"/>
              <a:gd name="connsiteX5" fmla="*/ 4997 w 177647"/>
              <a:gd name="connsiteY5" fmla="*/ 0 h 889416"/>
              <a:gd name="connsiteX0" fmla="*/ 4997 w 177647"/>
              <a:gd name="connsiteY0" fmla="*/ 0 h 889416"/>
              <a:gd name="connsiteX1" fmla="*/ 0 w 177647"/>
              <a:gd name="connsiteY1" fmla="*/ 884419 h 889416"/>
              <a:gd name="connsiteX2" fmla="*/ 127417 w 177647"/>
              <a:gd name="connsiteY2" fmla="*/ 889416 h 889416"/>
              <a:gd name="connsiteX3" fmla="*/ 177383 w 177647"/>
              <a:gd name="connsiteY3" fmla="*/ 432216 h 889416"/>
              <a:gd name="connsiteX4" fmla="*/ 124918 w 177647"/>
              <a:gd name="connsiteY4" fmla="*/ 0 h 889416"/>
              <a:gd name="connsiteX5" fmla="*/ 4997 w 177647"/>
              <a:gd name="connsiteY5" fmla="*/ 0 h 889416"/>
              <a:gd name="connsiteX0" fmla="*/ 4997 w 178472"/>
              <a:gd name="connsiteY0" fmla="*/ 0 h 889416"/>
              <a:gd name="connsiteX1" fmla="*/ 0 w 178472"/>
              <a:gd name="connsiteY1" fmla="*/ 884419 h 889416"/>
              <a:gd name="connsiteX2" fmla="*/ 127417 w 178472"/>
              <a:gd name="connsiteY2" fmla="*/ 889416 h 889416"/>
              <a:gd name="connsiteX3" fmla="*/ 177383 w 178472"/>
              <a:gd name="connsiteY3" fmla="*/ 432216 h 889416"/>
              <a:gd name="connsiteX4" fmla="*/ 124918 w 178472"/>
              <a:gd name="connsiteY4" fmla="*/ 0 h 889416"/>
              <a:gd name="connsiteX5" fmla="*/ 4997 w 178472"/>
              <a:gd name="connsiteY5" fmla="*/ 0 h 889416"/>
              <a:gd name="connsiteX0" fmla="*/ 4997 w 178472"/>
              <a:gd name="connsiteY0" fmla="*/ 0 h 889416"/>
              <a:gd name="connsiteX1" fmla="*/ 0 w 178472"/>
              <a:gd name="connsiteY1" fmla="*/ 884419 h 889416"/>
              <a:gd name="connsiteX2" fmla="*/ 127417 w 178472"/>
              <a:gd name="connsiteY2" fmla="*/ 889416 h 889416"/>
              <a:gd name="connsiteX3" fmla="*/ 177383 w 178472"/>
              <a:gd name="connsiteY3" fmla="*/ 432216 h 889416"/>
              <a:gd name="connsiteX4" fmla="*/ 124918 w 178472"/>
              <a:gd name="connsiteY4" fmla="*/ 0 h 889416"/>
              <a:gd name="connsiteX5" fmla="*/ 4997 w 178472"/>
              <a:gd name="connsiteY5" fmla="*/ 0 h 889416"/>
              <a:gd name="connsiteX0" fmla="*/ 4997 w 178472"/>
              <a:gd name="connsiteY0" fmla="*/ 0 h 889416"/>
              <a:gd name="connsiteX1" fmla="*/ 0 w 178472"/>
              <a:gd name="connsiteY1" fmla="*/ 884419 h 889416"/>
              <a:gd name="connsiteX2" fmla="*/ 127417 w 178472"/>
              <a:gd name="connsiteY2" fmla="*/ 889416 h 889416"/>
              <a:gd name="connsiteX3" fmla="*/ 177383 w 178472"/>
              <a:gd name="connsiteY3" fmla="*/ 432216 h 889416"/>
              <a:gd name="connsiteX4" fmla="*/ 124918 w 178472"/>
              <a:gd name="connsiteY4" fmla="*/ 0 h 889416"/>
              <a:gd name="connsiteX5" fmla="*/ 4997 w 178472"/>
              <a:gd name="connsiteY5" fmla="*/ 0 h 889416"/>
              <a:gd name="connsiteX0" fmla="*/ 4997 w 178472"/>
              <a:gd name="connsiteY0" fmla="*/ 0 h 889416"/>
              <a:gd name="connsiteX1" fmla="*/ 0 w 178472"/>
              <a:gd name="connsiteY1" fmla="*/ 884419 h 889416"/>
              <a:gd name="connsiteX2" fmla="*/ 127417 w 178472"/>
              <a:gd name="connsiteY2" fmla="*/ 889416 h 889416"/>
              <a:gd name="connsiteX3" fmla="*/ 177383 w 178472"/>
              <a:gd name="connsiteY3" fmla="*/ 432216 h 889416"/>
              <a:gd name="connsiteX4" fmla="*/ 124918 w 178472"/>
              <a:gd name="connsiteY4" fmla="*/ 0 h 889416"/>
              <a:gd name="connsiteX5" fmla="*/ 4997 w 178472"/>
              <a:gd name="connsiteY5" fmla="*/ 0 h 889416"/>
              <a:gd name="connsiteX0" fmla="*/ 4997 w 178472"/>
              <a:gd name="connsiteY0" fmla="*/ 0 h 889416"/>
              <a:gd name="connsiteX1" fmla="*/ 0 w 178472"/>
              <a:gd name="connsiteY1" fmla="*/ 884419 h 889416"/>
              <a:gd name="connsiteX2" fmla="*/ 127417 w 178472"/>
              <a:gd name="connsiteY2" fmla="*/ 889416 h 889416"/>
              <a:gd name="connsiteX3" fmla="*/ 177383 w 178472"/>
              <a:gd name="connsiteY3" fmla="*/ 432216 h 889416"/>
              <a:gd name="connsiteX4" fmla="*/ 124918 w 178472"/>
              <a:gd name="connsiteY4" fmla="*/ 0 h 889416"/>
              <a:gd name="connsiteX5" fmla="*/ 4997 w 178472"/>
              <a:gd name="connsiteY5" fmla="*/ 0 h 889416"/>
              <a:gd name="connsiteX0" fmla="*/ 4997 w 178472"/>
              <a:gd name="connsiteY0" fmla="*/ 0 h 889416"/>
              <a:gd name="connsiteX1" fmla="*/ 0 w 178472"/>
              <a:gd name="connsiteY1" fmla="*/ 884419 h 889416"/>
              <a:gd name="connsiteX2" fmla="*/ 127417 w 178472"/>
              <a:gd name="connsiteY2" fmla="*/ 889416 h 889416"/>
              <a:gd name="connsiteX3" fmla="*/ 177383 w 178472"/>
              <a:gd name="connsiteY3" fmla="*/ 432216 h 889416"/>
              <a:gd name="connsiteX4" fmla="*/ 124918 w 178472"/>
              <a:gd name="connsiteY4" fmla="*/ 0 h 889416"/>
              <a:gd name="connsiteX5" fmla="*/ 4997 w 178472"/>
              <a:gd name="connsiteY5" fmla="*/ 0 h 889416"/>
              <a:gd name="connsiteX0" fmla="*/ 4997 w 178472"/>
              <a:gd name="connsiteY0" fmla="*/ 0 h 889416"/>
              <a:gd name="connsiteX1" fmla="*/ 0 w 178472"/>
              <a:gd name="connsiteY1" fmla="*/ 884419 h 889416"/>
              <a:gd name="connsiteX2" fmla="*/ 127417 w 178472"/>
              <a:gd name="connsiteY2" fmla="*/ 889416 h 889416"/>
              <a:gd name="connsiteX3" fmla="*/ 177383 w 178472"/>
              <a:gd name="connsiteY3" fmla="*/ 432216 h 889416"/>
              <a:gd name="connsiteX4" fmla="*/ 124918 w 178472"/>
              <a:gd name="connsiteY4" fmla="*/ 0 h 889416"/>
              <a:gd name="connsiteX5" fmla="*/ 4997 w 178472"/>
              <a:gd name="connsiteY5" fmla="*/ 0 h 889416"/>
              <a:gd name="connsiteX0" fmla="*/ 4997 w 177969"/>
              <a:gd name="connsiteY0" fmla="*/ 0 h 889416"/>
              <a:gd name="connsiteX1" fmla="*/ 0 w 177969"/>
              <a:gd name="connsiteY1" fmla="*/ 884419 h 889416"/>
              <a:gd name="connsiteX2" fmla="*/ 127417 w 177969"/>
              <a:gd name="connsiteY2" fmla="*/ 889416 h 889416"/>
              <a:gd name="connsiteX3" fmla="*/ 177383 w 177969"/>
              <a:gd name="connsiteY3" fmla="*/ 432216 h 889416"/>
              <a:gd name="connsiteX4" fmla="*/ 124918 w 177969"/>
              <a:gd name="connsiteY4" fmla="*/ 0 h 889416"/>
              <a:gd name="connsiteX5" fmla="*/ 4997 w 177969"/>
              <a:gd name="connsiteY5" fmla="*/ 0 h 889416"/>
              <a:gd name="connsiteX0" fmla="*/ 4997 w 202740"/>
              <a:gd name="connsiteY0" fmla="*/ 0 h 889416"/>
              <a:gd name="connsiteX1" fmla="*/ 0 w 202740"/>
              <a:gd name="connsiteY1" fmla="*/ 884419 h 889416"/>
              <a:gd name="connsiteX2" fmla="*/ 127417 w 202740"/>
              <a:gd name="connsiteY2" fmla="*/ 889416 h 889416"/>
              <a:gd name="connsiteX3" fmla="*/ 202367 w 202740"/>
              <a:gd name="connsiteY3" fmla="*/ 434715 h 889416"/>
              <a:gd name="connsiteX4" fmla="*/ 124918 w 202740"/>
              <a:gd name="connsiteY4" fmla="*/ 0 h 889416"/>
              <a:gd name="connsiteX5" fmla="*/ 4997 w 202740"/>
              <a:gd name="connsiteY5" fmla="*/ 0 h 889416"/>
              <a:gd name="connsiteX0" fmla="*/ 4997 w 202740"/>
              <a:gd name="connsiteY0" fmla="*/ 0 h 889416"/>
              <a:gd name="connsiteX1" fmla="*/ 0 w 202740"/>
              <a:gd name="connsiteY1" fmla="*/ 884419 h 889416"/>
              <a:gd name="connsiteX2" fmla="*/ 127417 w 202740"/>
              <a:gd name="connsiteY2" fmla="*/ 889416 h 889416"/>
              <a:gd name="connsiteX3" fmla="*/ 202367 w 202740"/>
              <a:gd name="connsiteY3" fmla="*/ 434715 h 889416"/>
              <a:gd name="connsiteX4" fmla="*/ 124918 w 202740"/>
              <a:gd name="connsiteY4" fmla="*/ 0 h 889416"/>
              <a:gd name="connsiteX5" fmla="*/ 4997 w 202740"/>
              <a:gd name="connsiteY5" fmla="*/ 0 h 88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740" h="889416">
                <a:moveTo>
                  <a:pt x="4997" y="0"/>
                </a:moveTo>
                <a:cubicBezTo>
                  <a:pt x="3331" y="294806"/>
                  <a:pt x="1666" y="589613"/>
                  <a:pt x="0" y="884419"/>
                </a:cubicBezTo>
                <a:lnTo>
                  <a:pt x="127417" y="889416"/>
                </a:lnTo>
                <a:cubicBezTo>
                  <a:pt x="144072" y="814465"/>
                  <a:pt x="208197" y="664564"/>
                  <a:pt x="202367" y="434715"/>
                </a:cubicBezTo>
                <a:cubicBezTo>
                  <a:pt x="207363" y="235679"/>
                  <a:pt x="149902" y="66622"/>
                  <a:pt x="124918" y="0"/>
                </a:cubicBezTo>
                <a:lnTo>
                  <a:pt x="4997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9" name="Flowchart: Or 8">
            <a:extLst>
              <a:ext uri="{FF2B5EF4-FFF2-40B4-BE49-F238E27FC236}">
                <a16:creationId xmlns:a16="http://schemas.microsoft.com/office/drawing/2014/main" id="{0F8E0D19-E1E2-48C0-9BDA-9A34AFD4117E}"/>
              </a:ext>
            </a:extLst>
          </p:cNvPr>
          <p:cNvSpPr/>
          <p:nvPr/>
        </p:nvSpPr>
        <p:spPr>
          <a:xfrm>
            <a:off x="9557564" y="846496"/>
            <a:ext cx="356616" cy="356616"/>
          </a:xfrm>
          <a:prstGeom prst="flowChartOr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3E08AB5E-0067-4844-8814-E4E5EDDF315B}"/>
              </a:ext>
            </a:extLst>
          </p:cNvPr>
          <p:cNvSpPr/>
          <p:nvPr/>
        </p:nvSpPr>
        <p:spPr>
          <a:xfrm>
            <a:off x="9372486" y="1021762"/>
            <a:ext cx="365760" cy="36576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F549CEF2-E599-4D08-B123-3BEAF9A508BE}"/>
              </a:ext>
            </a:extLst>
          </p:cNvPr>
          <p:cNvSpPr/>
          <p:nvPr/>
        </p:nvSpPr>
        <p:spPr>
          <a:xfrm flipH="1" flipV="1">
            <a:off x="9742637" y="698702"/>
            <a:ext cx="365759" cy="32004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F5FF2B-6312-452E-B35C-5BF9E85FF670}"/>
              </a:ext>
            </a:extLst>
          </p:cNvPr>
          <p:cNvSpPr/>
          <p:nvPr/>
        </p:nvSpPr>
        <p:spPr>
          <a:xfrm>
            <a:off x="9552663" y="839638"/>
            <a:ext cx="365760" cy="36576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576EDA6-1675-4E55-89E0-8E651960A92F}"/>
              </a:ext>
            </a:extLst>
          </p:cNvPr>
          <p:cNvSpPr/>
          <p:nvPr/>
        </p:nvSpPr>
        <p:spPr>
          <a:xfrm>
            <a:off x="8587626" y="3593266"/>
            <a:ext cx="2301240" cy="650240"/>
          </a:xfrm>
          <a:custGeom>
            <a:avLst/>
            <a:gdLst>
              <a:gd name="connsiteX0" fmla="*/ 0 w 2301240"/>
              <a:gd name="connsiteY0" fmla="*/ 0 h 429260"/>
              <a:gd name="connsiteX1" fmla="*/ 0 w 2301240"/>
              <a:gd name="connsiteY1" fmla="*/ 424180 h 429260"/>
              <a:gd name="connsiteX2" fmla="*/ 2301240 w 2301240"/>
              <a:gd name="connsiteY2" fmla="*/ 429260 h 429260"/>
              <a:gd name="connsiteX3" fmla="*/ 2301240 w 2301240"/>
              <a:gd name="connsiteY3" fmla="*/ 2540 h 429260"/>
              <a:gd name="connsiteX4" fmla="*/ 0 w 2301240"/>
              <a:gd name="connsiteY4" fmla="*/ 0 h 429260"/>
              <a:gd name="connsiteX0" fmla="*/ 0 w 2301240"/>
              <a:gd name="connsiteY0" fmla="*/ 0 h 429260"/>
              <a:gd name="connsiteX1" fmla="*/ 0 w 2301240"/>
              <a:gd name="connsiteY1" fmla="*/ 424180 h 429260"/>
              <a:gd name="connsiteX2" fmla="*/ 1158240 w 2301240"/>
              <a:gd name="connsiteY2" fmla="*/ 426720 h 429260"/>
              <a:gd name="connsiteX3" fmla="*/ 2301240 w 2301240"/>
              <a:gd name="connsiteY3" fmla="*/ 429260 h 429260"/>
              <a:gd name="connsiteX4" fmla="*/ 2301240 w 2301240"/>
              <a:gd name="connsiteY4" fmla="*/ 2540 h 429260"/>
              <a:gd name="connsiteX5" fmla="*/ 0 w 2301240"/>
              <a:gd name="connsiteY5" fmla="*/ 0 h 429260"/>
              <a:gd name="connsiteX0" fmla="*/ 0 w 2301240"/>
              <a:gd name="connsiteY0" fmla="*/ 0 h 650240"/>
              <a:gd name="connsiteX1" fmla="*/ 0 w 2301240"/>
              <a:gd name="connsiteY1" fmla="*/ 424180 h 650240"/>
              <a:gd name="connsiteX2" fmla="*/ 1155700 w 2301240"/>
              <a:gd name="connsiteY2" fmla="*/ 650240 h 650240"/>
              <a:gd name="connsiteX3" fmla="*/ 2301240 w 2301240"/>
              <a:gd name="connsiteY3" fmla="*/ 429260 h 650240"/>
              <a:gd name="connsiteX4" fmla="*/ 2301240 w 2301240"/>
              <a:gd name="connsiteY4" fmla="*/ 2540 h 650240"/>
              <a:gd name="connsiteX5" fmla="*/ 0 w 2301240"/>
              <a:gd name="connsiteY5" fmla="*/ 0 h 650240"/>
              <a:gd name="connsiteX0" fmla="*/ 0 w 2301240"/>
              <a:gd name="connsiteY0" fmla="*/ 0 h 650240"/>
              <a:gd name="connsiteX1" fmla="*/ 0 w 2301240"/>
              <a:gd name="connsiteY1" fmla="*/ 424180 h 650240"/>
              <a:gd name="connsiteX2" fmla="*/ 1155700 w 2301240"/>
              <a:gd name="connsiteY2" fmla="*/ 650240 h 650240"/>
              <a:gd name="connsiteX3" fmla="*/ 2301240 w 2301240"/>
              <a:gd name="connsiteY3" fmla="*/ 429260 h 650240"/>
              <a:gd name="connsiteX4" fmla="*/ 2301240 w 2301240"/>
              <a:gd name="connsiteY4" fmla="*/ 2540 h 650240"/>
              <a:gd name="connsiteX5" fmla="*/ 0 w 2301240"/>
              <a:gd name="connsiteY5" fmla="*/ 0 h 650240"/>
              <a:gd name="connsiteX0" fmla="*/ 0 w 2301240"/>
              <a:gd name="connsiteY0" fmla="*/ 0 h 650240"/>
              <a:gd name="connsiteX1" fmla="*/ 0 w 2301240"/>
              <a:gd name="connsiteY1" fmla="*/ 424180 h 650240"/>
              <a:gd name="connsiteX2" fmla="*/ 1155700 w 2301240"/>
              <a:gd name="connsiteY2" fmla="*/ 650240 h 650240"/>
              <a:gd name="connsiteX3" fmla="*/ 2301240 w 2301240"/>
              <a:gd name="connsiteY3" fmla="*/ 429260 h 650240"/>
              <a:gd name="connsiteX4" fmla="*/ 2301240 w 2301240"/>
              <a:gd name="connsiteY4" fmla="*/ 2540 h 650240"/>
              <a:gd name="connsiteX5" fmla="*/ 0 w 2301240"/>
              <a:gd name="connsiteY5" fmla="*/ 0 h 650240"/>
              <a:gd name="connsiteX0" fmla="*/ 0 w 2301240"/>
              <a:gd name="connsiteY0" fmla="*/ 0 h 650240"/>
              <a:gd name="connsiteX1" fmla="*/ 0 w 2301240"/>
              <a:gd name="connsiteY1" fmla="*/ 424180 h 650240"/>
              <a:gd name="connsiteX2" fmla="*/ 1155700 w 2301240"/>
              <a:gd name="connsiteY2" fmla="*/ 650240 h 650240"/>
              <a:gd name="connsiteX3" fmla="*/ 2301240 w 2301240"/>
              <a:gd name="connsiteY3" fmla="*/ 429260 h 650240"/>
              <a:gd name="connsiteX4" fmla="*/ 2301240 w 2301240"/>
              <a:gd name="connsiteY4" fmla="*/ 2540 h 650240"/>
              <a:gd name="connsiteX5" fmla="*/ 0 w 2301240"/>
              <a:gd name="connsiteY5" fmla="*/ 0 h 650240"/>
              <a:gd name="connsiteX0" fmla="*/ 0 w 2301240"/>
              <a:gd name="connsiteY0" fmla="*/ 0 h 650240"/>
              <a:gd name="connsiteX1" fmla="*/ 0 w 2301240"/>
              <a:gd name="connsiteY1" fmla="*/ 424180 h 650240"/>
              <a:gd name="connsiteX2" fmla="*/ 1155700 w 2301240"/>
              <a:gd name="connsiteY2" fmla="*/ 650240 h 650240"/>
              <a:gd name="connsiteX3" fmla="*/ 2301240 w 2301240"/>
              <a:gd name="connsiteY3" fmla="*/ 429260 h 650240"/>
              <a:gd name="connsiteX4" fmla="*/ 2301240 w 2301240"/>
              <a:gd name="connsiteY4" fmla="*/ 2540 h 650240"/>
              <a:gd name="connsiteX5" fmla="*/ 0 w 2301240"/>
              <a:gd name="connsiteY5" fmla="*/ 0 h 650240"/>
              <a:gd name="connsiteX0" fmla="*/ 0 w 2301240"/>
              <a:gd name="connsiteY0" fmla="*/ 0 h 650240"/>
              <a:gd name="connsiteX1" fmla="*/ 0 w 2301240"/>
              <a:gd name="connsiteY1" fmla="*/ 424180 h 650240"/>
              <a:gd name="connsiteX2" fmla="*/ 1155700 w 2301240"/>
              <a:gd name="connsiteY2" fmla="*/ 650240 h 650240"/>
              <a:gd name="connsiteX3" fmla="*/ 2301240 w 2301240"/>
              <a:gd name="connsiteY3" fmla="*/ 429260 h 650240"/>
              <a:gd name="connsiteX4" fmla="*/ 2301240 w 2301240"/>
              <a:gd name="connsiteY4" fmla="*/ 2540 h 650240"/>
              <a:gd name="connsiteX5" fmla="*/ 0 w 2301240"/>
              <a:gd name="connsiteY5" fmla="*/ 0 h 650240"/>
              <a:gd name="connsiteX0" fmla="*/ 0 w 2301240"/>
              <a:gd name="connsiteY0" fmla="*/ 0 h 650240"/>
              <a:gd name="connsiteX1" fmla="*/ 0 w 2301240"/>
              <a:gd name="connsiteY1" fmla="*/ 424180 h 650240"/>
              <a:gd name="connsiteX2" fmla="*/ 1155700 w 2301240"/>
              <a:gd name="connsiteY2" fmla="*/ 650240 h 650240"/>
              <a:gd name="connsiteX3" fmla="*/ 2301240 w 2301240"/>
              <a:gd name="connsiteY3" fmla="*/ 429260 h 650240"/>
              <a:gd name="connsiteX4" fmla="*/ 2301240 w 2301240"/>
              <a:gd name="connsiteY4" fmla="*/ 2540 h 650240"/>
              <a:gd name="connsiteX5" fmla="*/ 0 w 2301240"/>
              <a:gd name="connsiteY5" fmla="*/ 0 h 650240"/>
              <a:gd name="connsiteX0" fmla="*/ 0 w 2301240"/>
              <a:gd name="connsiteY0" fmla="*/ 0 h 650240"/>
              <a:gd name="connsiteX1" fmla="*/ 0 w 2301240"/>
              <a:gd name="connsiteY1" fmla="*/ 424180 h 650240"/>
              <a:gd name="connsiteX2" fmla="*/ 1155700 w 2301240"/>
              <a:gd name="connsiteY2" fmla="*/ 650240 h 650240"/>
              <a:gd name="connsiteX3" fmla="*/ 2301240 w 2301240"/>
              <a:gd name="connsiteY3" fmla="*/ 429260 h 650240"/>
              <a:gd name="connsiteX4" fmla="*/ 2301240 w 2301240"/>
              <a:gd name="connsiteY4" fmla="*/ 2540 h 650240"/>
              <a:gd name="connsiteX5" fmla="*/ 0 w 2301240"/>
              <a:gd name="connsiteY5" fmla="*/ 0 h 650240"/>
              <a:gd name="connsiteX0" fmla="*/ 0 w 2301240"/>
              <a:gd name="connsiteY0" fmla="*/ 0 h 652080"/>
              <a:gd name="connsiteX1" fmla="*/ 0 w 2301240"/>
              <a:gd name="connsiteY1" fmla="*/ 424180 h 652080"/>
              <a:gd name="connsiteX2" fmla="*/ 1155700 w 2301240"/>
              <a:gd name="connsiteY2" fmla="*/ 650240 h 652080"/>
              <a:gd name="connsiteX3" fmla="*/ 2301240 w 2301240"/>
              <a:gd name="connsiteY3" fmla="*/ 429260 h 652080"/>
              <a:gd name="connsiteX4" fmla="*/ 2301240 w 2301240"/>
              <a:gd name="connsiteY4" fmla="*/ 2540 h 652080"/>
              <a:gd name="connsiteX5" fmla="*/ 0 w 2301240"/>
              <a:gd name="connsiteY5" fmla="*/ 0 h 652080"/>
              <a:gd name="connsiteX0" fmla="*/ 0 w 2301240"/>
              <a:gd name="connsiteY0" fmla="*/ 0 h 651963"/>
              <a:gd name="connsiteX1" fmla="*/ 0 w 2301240"/>
              <a:gd name="connsiteY1" fmla="*/ 424180 h 651963"/>
              <a:gd name="connsiteX2" fmla="*/ 1155700 w 2301240"/>
              <a:gd name="connsiteY2" fmla="*/ 650240 h 651963"/>
              <a:gd name="connsiteX3" fmla="*/ 2301240 w 2301240"/>
              <a:gd name="connsiteY3" fmla="*/ 429260 h 651963"/>
              <a:gd name="connsiteX4" fmla="*/ 2301240 w 2301240"/>
              <a:gd name="connsiteY4" fmla="*/ 2540 h 651963"/>
              <a:gd name="connsiteX5" fmla="*/ 0 w 2301240"/>
              <a:gd name="connsiteY5" fmla="*/ 0 h 651963"/>
              <a:gd name="connsiteX0" fmla="*/ 0 w 2301240"/>
              <a:gd name="connsiteY0" fmla="*/ 0 h 650240"/>
              <a:gd name="connsiteX1" fmla="*/ 0 w 2301240"/>
              <a:gd name="connsiteY1" fmla="*/ 424180 h 650240"/>
              <a:gd name="connsiteX2" fmla="*/ 1155700 w 2301240"/>
              <a:gd name="connsiteY2" fmla="*/ 650240 h 650240"/>
              <a:gd name="connsiteX3" fmla="*/ 2301240 w 2301240"/>
              <a:gd name="connsiteY3" fmla="*/ 429260 h 650240"/>
              <a:gd name="connsiteX4" fmla="*/ 2301240 w 2301240"/>
              <a:gd name="connsiteY4" fmla="*/ 2540 h 650240"/>
              <a:gd name="connsiteX5" fmla="*/ 0 w 2301240"/>
              <a:gd name="connsiteY5" fmla="*/ 0 h 65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1240" h="650240">
                <a:moveTo>
                  <a:pt x="0" y="0"/>
                </a:moveTo>
                <a:lnTo>
                  <a:pt x="0" y="424180"/>
                </a:lnTo>
                <a:cubicBezTo>
                  <a:pt x="131233" y="491913"/>
                  <a:pt x="539327" y="648547"/>
                  <a:pt x="1155700" y="650240"/>
                </a:cubicBezTo>
                <a:cubicBezTo>
                  <a:pt x="1763607" y="647700"/>
                  <a:pt x="2153073" y="490220"/>
                  <a:pt x="2301240" y="429260"/>
                </a:cubicBezTo>
                <a:lnTo>
                  <a:pt x="2301240" y="25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992626F-BA4A-4874-8AE3-DDE2ACCDBBB5}"/>
              </a:ext>
            </a:extLst>
          </p:cNvPr>
          <p:cNvSpPr/>
          <p:nvPr/>
        </p:nvSpPr>
        <p:spPr>
          <a:xfrm>
            <a:off x="8587626" y="3741094"/>
            <a:ext cx="2301240" cy="213360"/>
          </a:xfrm>
          <a:custGeom>
            <a:avLst/>
            <a:gdLst>
              <a:gd name="connsiteX0" fmla="*/ 0 w 2301240"/>
              <a:gd name="connsiteY0" fmla="*/ 0 h 2540"/>
              <a:gd name="connsiteX1" fmla="*/ 2301240 w 2301240"/>
              <a:gd name="connsiteY1" fmla="*/ 2540 h 2540"/>
              <a:gd name="connsiteX0" fmla="*/ 0 w 10000"/>
              <a:gd name="connsiteY0" fmla="*/ 0 h 10000"/>
              <a:gd name="connsiteX1" fmla="*/ 5000 w 10000"/>
              <a:gd name="connsiteY1" fmla="*/ 10000 h 10000"/>
              <a:gd name="connsiteX2" fmla="*/ 10000 w 10000"/>
              <a:gd name="connsiteY2" fmla="*/ 10000 h 10000"/>
              <a:gd name="connsiteX0" fmla="*/ 0 w 10000"/>
              <a:gd name="connsiteY0" fmla="*/ 830039 h 840039"/>
              <a:gd name="connsiteX1" fmla="*/ 5077 w 10000"/>
              <a:gd name="connsiteY1" fmla="*/ 39 h 840039"/>
              <a:gd name="connsiteX2" fmla="*/ 10000 w 10000"/>
              <a:gd name="connsiteY2" fmla="*/ 840039 h 840039"/>
              <a:gd name="connsiteX0" fmla="*/ 0 w 10000"/>
              <a:gd name="connsiteY0" fmla="*/ 370086 h 380086"/>
              <a:gd name="connsiteX1" fmla="*/ 5353 w 10000"/>
              <a:gd name="connsiteY1" fmla="*/ 86 h 380086"/>
              <a:gd name="connsiteX2" fmla="*/ 10000 w 10000"/>
              <a:gd name="connsiteY2" fmla="*/ 380086 h 380086"/>
              <a:gd name="connsiteX0" fmla="*/ 0 w 10000"/>
              <a:gd name="connsiteY0" fmla="*/ 830038 h 840038"/>
              <a:gd name="connsiteX1" fmla="*/ 5099 w 10000"/>
              <a:gd name="connsiteY1" fmla="*/ 39 h 840038"/>
              <a:gd name="connsiteX2" fmla="*/ 10000 w 10000"/>
              <a:gd name="connsiteY2" fmla="*/ 840038 h 840038"/>
              <a:gd name="connsiteX0" fmla="*/ 0 w 10000"/>
              <a:gd name="connsiteY0" fmla="*/ 829999 h 839999"/>
              <a:gd name="connsiteX1" fmla="*/ 5099 w 10000"/>
              <a:gd name="connsiteY1" fmla="*/ 0 h 839999"/>
              <a:gd name="connsiteX2" fmla="*/ 10000 w 10000"/>
              <a:gd name="connsiteY2" fmla="*/ 839999 h 839999"/>
              <a:gd name="connsiteX0" fmla="*/ 0 w 10000"/>
              <a:gd name="connsiteY0" fmla="*/ 829999 h 839999"/>
              <a:gd name="connsiteX1" fmla="*/ 5099 w 10000"/>
              <a:gd name="connsiteY1" fmla="*/ 0 h 839999"/>
              <a:gd name="connsiteX2" fmla="*/ 10000 w 10000"/>
              <a:gd name="connsiteY2" fmla="*/ 839999 h 839999"/>
              <a:gd name="connsiteX0" fmla="*/ 0 w 10000"/>
              <a:gd name="connsiteY0" fmla="*/ 829999 h 839999"/>
              <a:gd name="connsiteX1" fmla="*/ 5099 w 10000"/>
              <a:gd name="connsiteY1" fmla="*/ 0 h 839999"/>
              <a:gd name="connsiteX2" fmla="*/ 10000 w 10000"/>
              <a:gd name="connsiteY2" fmla="*/ 839999 h 839999"/>
              <a:gd name="connsiteX0" fmla="*/ 0 w 10000"/>
              <a:gd name="connsiteY0" fmla="*/ 829999 h 839999"/>
              <a:gd name="connsiteX1" fmla="*/ 5099 w 10000"/>
              <a:gd name="connsiteY1" fmla="*/ 0 h 839999"/>
              <a:gd name="connsiteX2" fmla="*/ 10000 w 10000"/>
              <a:gd name="connsiteY2" fmla="*/ 839999 h 839999"/>
              <a:gd name="connsiteX0" fmla="*/ 0 w 10000"/>
              <a:gd name="connsiteY0" fmla="*/ 829999 h 839999"/>
              <a:gd name="connsiteX1" fmla="*/ 5099 w 10000"/>
              <a:gd name="connsiteY1" fmla="*/ 0 h 839999"/>
              <a:gd name="connsiteX2" fmla="*/ 10000 w 10000"/>
              <a:gd name="connsiteY2" fmla="*/ 839999 h 83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839999">
                <a:moveTo>
                  <a:pt x="0" y="829999"/>
                </a:moveTo>
                <a:cubicBezTo>
                  <a:pt x="1537" y="423334"/>
                  <a:pt x="2568" y="6669"/>
                  <a:pt x="5099" y="0"/>
                </a:cubicBezTo>
                <a:cubicBezTo>
                  <a:pt x="7251" y="33331"/>
                  <a:pt x="8698" y="476665"/>
                  <a:pt x="10000" y="839999"/>
                </a:cubicBezTo>
              </a:path>
            </a:pathLst>
          </a:cu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4E0470-3C6A-4D01-BB8B-27031DF67235}"/>
              </a:ext>
            </a:extLst>
          </p:cNvPr>
          <p:cNvCxnSpPr/>
          <p:nvPr/>
        </p:nvCxnSpPr>
        <p:spPr>
          <a:xfrm>
            <a:off x="9742637" y="1018742"/>
            <a:ext cx="1005028" cy="2935712"/>
          </a:xfrm>
          <a:prstGeom prst="line">
            <a:avLst/>
          </a:prstGeom>
          <a:ln w="28575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E4B903-228D-4800-BB8E-768500FF9A01}"/>
              </a:ext>
            </a:extLst>
          </p:cNvPr>
          <p:cNvCxnSpPr>
            <a:cxnSpLocks/>
          </p:cNvCxnSpPr>
          <p:nvPr/>
        </p:nvCxnSpPr>
        <p:spPr>
          <a:xfrm>
            <a:off x="10747665" y="3945401"/>
            <a:ext cx="118872" cy="1463040"/>
          </a:xfrm>
          <a:prstGeom prst="line">
            <a:avLst/>
          </a:prstGeom>
          <a:ln w="28575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3C5479-3A15-478E-B16C-B11954687D1F}"/>
              </a:ext>
            </a:extLst>
          </p:cNvPr>
          <p:cNvCxnSpPr>
            <a:cxnSpLocks/>
          </p:cNvCxnSpPr>
          <p:nvPr/>
        </p:nvCxnSpPr>
        <p:spPr>
          <a:xfrm flipV="1">
            <a:off x="8238481" y="5331891"/>
            <a:ext cx="2596896" cy="2560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048BB9-599E-4106-BEA5-86B35D347888}"/>
              </a:ext>
            </a:extLst>
          </p:cNvPr>
          <p:cNvCxnSpPr>
            <a:cxnSpLocks/>
            <a:stCxn id="31" idx="7"/>
          </p:cNvCxnSpPr>
          <p:nvPr/>
        </p:nvCxnSpPr>
        <p:spPr>
          <a:xfrm>
            <a:off x="7218911" y="5417711"/>
            <a:ext cx="1042106" cy="169415"/>
          </a:xfrm>
          <a:prstGeom prst="line">
            <a:avLst/>
          </a:prstGeom>
          <a:ln w="28575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06A7FAE-C8D3-4BB8-9B9D-3085A81A9011}"/>
              </a:ext>
            </a:extLst>
          </p:cNvPr>
          <p:cNvCxnSpPr>
            <a:cxnSpLocks/>
          </p:cNvCxnSpPr>
          <p:nvPr/>
        </p:nvCxnSpPr>
        <p:spPr>
          <a:xfrm flipH="1">
            <a:off x="8620838" y="3945401"/>
            <a:ext cx="118872" cy="14630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48727A9-EA88-496F-AE26-E82FF0B418C1}"/>
              </a:ext>
            </a:extLst>
          </p:cNvPr>
          <p:cNvSpPr>
            <a:spLocks noChangeAspect="1"/>
          </p:cNvSpPr>
          <p:nvPr/>
        </p:nvSpPr>
        <p:spPr>
          <a:xfrm rot="5400000">
            <a:off x="8535050" y="5213989"/>
            <a:ext cx="279836" cy="282401"/>
          </a:xfrm>
          <a:custGeom>
            <a:avLst/>
            <a:gdLst>
              <a:gd name="connsiteX0" fmla="*/ 0 w 3606188"/>
              <a:gd name="connsiteY0" fmla="*/ 3635566 h 3639238"/>
              <a:gd name="connsiteX1" fmla="*/ 2581619 w 3606188"/>
              <a:gd name="connsiteY1" fmla="*/ 3639238 h 3639238"/>
              <a:gd name="connsiteX2" fmla="*/ 3606188 w 3606188"/>
              <a:gd name="connsiteY2" fmla="*/ 1017224 h 3639238"/>
              <a:gd name="connsiteX3" fmla="*/ 2537552 w 3606188"/>
              <a:gd name="connsiteY3" fmla="*/ 0 h 3639238"/>
              <a:gd name="connsiteX4" fmla="*/ 0 w 3606188"/>
              <a:gd name="connsiteY4" fmla="*/ 1182477 h 3639238"/>
              <a:gd name="connsiteX5" fmla="*/ 0 w 3606188"/>
              <a:gd name="connsiteY5" fmla="*/ 3635566 h 363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6188" h="3639238">
                <a:moveTo>
                  <a:pt x="0" y="3635566"/>
                </a:moveTo>
                <a:lnTo>
                  <a:pt x="2581619" y="3639238"/>
                </a:lnTo>
                <a:lnTo>
                  <a:pt x="3606188" y="1017224"/>
                </a:lnTo>
                <a:lnTo>
                  <a:pt x="2537552" y="0"/>
                </a:lnTo>
                <a:lnTo>
                  <a:pt x="0" y="1182477"/>
                </a:lnTo>
                <a:lnTo>
                  <a:pt x="0" y="3635566"/>
                </a:lnTo>
                <a:close/>
              </a:path>
            </a:pathLst>
          </a:custGeom>
          <a:solidFill>
            <a:schemeClr val="accent2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88603E-39B1-4CB8-8268-E23F5B8B8802}"/>
              </a:ext>
            </a:extLst>
          </p:cNvPr>
          <p:cNvCxnSpPr>
            <a:cxnSpLocks/>
          </p:cNvCxnSpPr>
          <p:nvPr/>
        </p:nvCxnSpPr>
        <p:spPr>
          <a:xfrm flipH="1">
            <a:off x="8735923" y="1022617"/>
            <a:ext cx="1005840" cy="29352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9FBEB-D980-4268-9118-DE5E6B269DD2}"/>
              </a:ext>
            </a:extLst>
          </p:cNvPr>
          <p:cNvCxnSpPr>
            <a:cxnSpLocks/>
          </p:cNvCxnSpPr>
          <p:nvPr/>
        </p:nvCxnSpPr>
        <p:spPr>
          <a:xfrm>
            <a:off x="8280384" y="5275034"/>
            <a:ext cx="233793" cy="365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94FB24D-EC69-42CA-8D6B-6C327F0D0EE4}"/>
              </a:ext>
            </a:extLst>
          </p:cNvPr>
          <p:cNvSpPr>
            <a:spLocks noChangeAspect="1"/>
          </p:cNvSpPr>
          <p:nvPr/>
        </p:nvSpPr>
        <p:spPr>
          <a:xfrm rot="5400000">
            <a:off x="10755796" y="5216913"/>
            <a:ext cx="279836" cy="282401"/>
          </a:xfrm>
          <a:custGeom>
            <a:avLst/>
            <a:gdLst>
              <a:gd name="connsiteX0" fmla="*/ 0 w 3606188"/>
              <a:gd name="connsiteY0" fmla="*/ 3635566 h 3639238"/>
              <a:gd name="connsiteX1" fmla="*/ 2581619 w 3606188"/>
              <a:gd name="connsiteY1" fmla="*/ 3639238 h 3639238"/>
              <a:gd name="connsiteX2" fmla="*/ 3606188 w 3606188"/>
              <a:gd name="connsiteY2" fmla="*/ 1017224 h 3639238"/>
              <a:gd name="connsiteX3" fmla="*/ 2537552 w 3606188"/>
              <a:gd name="connsiteY3" fmla="*/ 0 h 3639238"/>
              <a:gd name="connsiteX4" fmla="*/ 0 w 3606188"/>
              <a:gd name="connsiteY4" fmla="*/ 1182477 h 3639238"/>
              <a:gd name="connsiteX5" fmla="*/ 0 w 3606188"/>
              <a:gd name="connsiteY5" fmla="*/ 3635566 h 363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6188" h="3639238">
                <a:moveTo>
                  <a:pt x="0" y="3635566"/>
                </a:moveTo>
                <a:lnTo>
                  <a:pt x="2581619" y="3639238"/>
                </a:lnTo>
                <a:lnTo>
                  <a:pt x="3606188" y="1017224"/>
                </a:lnTo>
                <a:lnTo>
                  <a:pt x="2537552" y="0"/>
                </a:lnTo>
                <a:lnTo>
                  <a:pt x="0" y="1182477"/>
                </a:lnTo>
                <a:lnTo>
                  <a:pt x="0" y="3635566"/>
                </a:lnTo>
                <a:close/>
              </a:path>
            </a:pathLst>
          </a:custGeom>
          <a:solidFill>
            <a:schemeClr val="accent2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F7B8AA-1519-4DD3-ADD3-F7A824CA319C}"/>
              </a:ext>
            </a:extLst>
          </p:cNvPr>
          <p:cNvGrpSpPr/>
          <p:nvPr/>
        </p:nvGrpSpPr>
        <p:grpSpPr>
          <a:xfrm>
            <a:off x="7032332" y="5198036"/>
            <a:ext cx="368090" cy="281459"/>
            <a:chOff x="7287922" y="4040283"/>
            <a:chExt cx="368090" cy="281459"/>
          </a:xfrm>
        </p:grpSpPr>
        <p:sp>
          <p:nvSpPr>
            <p:cNvPr id="25" name="Flowchart: Or 24">
              <a:extLst>
                <a:ext uri="{FF2B5EF4-FFF2-40B4-BE49-F238E27FC236}">
                  <a16:creationId xmlns:a16="http://schemas.microsoft.com/office/drawing/2014/main" id="{973F777D-534F-403D-B578-0211A105B3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6027" y="4046873"/>
              <a:ext cx="182880" cy="182880"/>
            </a:xfrm>
            <a:prstGeom prst="flowChartOr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ardrop 25">
              <a:extLst>
                <a:ext uri="{FF2B5EF4-FFF2-40B4-BE49-F238E27FC236}">
                  <a16:creationId xmlns:a16="http://schemas.microsoft.com/office/drawing/2014/main" id="{77D3C888-C56C-4305-B5FC-85D3A4D00E57}"/>
                </a:ext>
              </a:extLst>
            </p:cNvPr>
            <p:cNvSpPr/>
            <p:nvPr/>
          </p:nvSpPr>
          <p:spPr>
            <a:xfrm>
              <a:off x="7287922" y="4138862"/>
              <a:ext cx="182880" cy="182880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ardrop 67">
              <a:extLst>
                <a:ext uri="{FF2B5EF4-FFF2-40B4-BE49-F238E27FC236}">
                  <a16:creationId xmlns:a16="http://schemas.microsoft.com/office/drawing/2014/main" id="{55DD3565-B0B8-4CEE-8CD8-9E206076F7C2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7473062" y="4040283"/>
              <a:ext cx="182950" cy="95762"/>
            </a:xfrm>
            <a:custGeom>
              <a:avLst/>
              <a:gdLst>
                <a:gd name="connsiteX0" fmla="*/ 0 w 182880"/>
                <a:gd name="connsiteY0" fmla="*/ 80011 h 160021"/>
                <a:gd name="connsiteX1" fmla="*/ 91440 w 182880"/>
                <a:gd name="connsiteY1" fmla="*/ 0 h 160021"/>
                <a:gd name="connsiteX2" fmla="*/ 182880 w 182880"/>
                <a:gd name="connsiteY2" fmla="*/ 0 h 160021"/>
                <a:gd name="connsiteX3" fmla="*/ 182880 w 182880"/>
                <a:gd name="connsiteY3" fmla="*/ 80011 h 160021"/>
                <a:gd name="connsiteX4" fmla="*/ 91440 w 182880"/>
                <a:gd name="connsiteY4" fmla="*/ 160022 h 160021"/>
                <a:gd name="connsiteX5" fmla="*/ 0 w 182880"/>
                <a:gd name="connsiteY5" fmla="*/ 80011 h 160021"/>
                <a:gd name="connsiteX0" fmla="*/ 70 w 182950"/>
                <a:gd name="connsiteY0" fmla="*/ 80011 h 95762"/>
                <a:gd name="connsiteX1" fmla="*/ 91510 w 182950"/>
                <a:gd name="connsiteY1" fmla="*/ 0 h 95762"/>
                <a:gd name="connsiteX2" fmla="*/ 182950 w 182950"/>
                <a:gd name="connsiteY2" fmla="*/ 0 h 95762"/>
                <a:gd name="connsiteX3" fmla="*/ 182950 w 182950"/>
                <a:gd name="connsiteY3" fmla="*/ 80011 h 95762"/>
                <a:gd name="connsiteX4" fmla="*/ 80847 w 182950"/>
                <a:gd name="connsiteY4" fmla="*/ 61384 h 95762"/>
                <a:gd name="connsiteX5" fmla="*/ 70 w 182950"/>
                <a:gd name="connsiteY5" fmla="*/ 80011 h 95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950" h="95762">
                  <a:moveTo>
                    <a:pt x="70" y="80011"/>
                  </a:moveTo>
                  <a:cubicBezTo>
                    <a:pt x="1847" y="69780"/>
                    <a:pt x="41009" y="0"/>
                    <a:pt x="91510" y="0"/>
                  </a:cubicBezTo>
                  <a:lnTo>
                    <a:pt x="182950" y="0"/>
                  </a:lnTo>
                  <a:lnTo>
                    <a:pt x="182950" y="80011"/>
                  </a:lnTo>
                  <a:cubicBezTo>
                    <a:pt x="182950" y="124200"/>
                    <a:pt x="131348" y="61384"/>
                    <a:pt x="80847" y="61384"/>
                  </a:cubicBezTo>
                  <a:cubicBezTo>
                    <a:pt x="30346" y="61384"/>
                    <a:pt x="-1707" y="90242"/>
                    <a:pt x="70" y="800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6955796-FE35-4EA8-BDA6-C3EC9350A0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6027" y="4046028"/>
              <a:ext cx="182880" cy="18288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382FDA5-4CAA-4EFA-BA23-555F0D90C896}"/>
              </a:ext>
            </a:extLst>
          </p:cNvPr>
          <p:cNvGrpSpPr/>
          <p:nvPr/>
        </p:nvGrpSpPr>
        <p:grpSpPr>
          <a:xfrm>
            <a:off x="7036031" y="5324877"/>
            <a:ext cx="299133" cy="275714"/>
            <a:chOff x="7287922" y="4046028"/>
            <a:chExt cx="299133" cy="275714"/>
          </a:xfrm>
        </p:grpSpPr>
        <p:sp>
          <p:nvSpPr>
            <p:cNvPr id="30" name="Flowchart: Or 29">
              <a:extLst>
                <a:ext uri="{FF2B5EF4-FFF2-40B4-BE49-F238E27FC236}">
                  <a16:creationId xmlns:a16="http://schemas.microsoft.com/office/drawing/2014/main" id="{E01E7F5E-CF74-40CD-91BE-0792DF3935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6027" y="4046873"/>
              <a:ext cx="182880" cy="182880"/>
            </a:xfrm>
            <a:prstGeom prst="flowChartOr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ardrop 30">
              <a:extLst>
                <a:ext uri="{FF2B5EF4-FFF2-40B4-BE49-F238E27FC236}">
                  <a16:creationId xmlns:a16="http://schemas.microsoft.com/office/drawing/2014/main" id="{43F12C1F-62EE-4503-81BC-20E216A5DAAB}"/>
                </a:ext>
              </a:extLst>
            </p:cNvPr>
            <p:cNvSpPr/>
            <p:nvPr/>
          </p:nvSpPr>
          <p:spPr>
            <a:xfrm>
              <a:off x="7287922" y="4138862"/>
              <a:ext cx="182880" cy="182880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ardrop 52">
              <a:extLst>
                <a:ext uri="{FF2B5EF4-FFF2-40B4-BE49-F238E27FC236}">
                  <a16:creationId xmlns:a16="http://schemas.microsoft.com/office/drawing/2014/main" id="{9479E0E5-9F93-4344-81F9-B01A069BB2C1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7473062" y="4054631"/>
              <a:ext cx="113993" cy="81411"/>
            </a:xfrm>
            <a:custGeom>
              <a:avLst/>
              <a:gdLst>
                <a:gd name="connsiteX0" fmla="*/ 0 w 182880"/>
                <a:gd name="connsiteY0" fmla="*/ 46417 h 92833"/>
                <a:gd name="connsiteX1" fmla="*/ 91440 w 182880"/>
                <a:gd name="connsiteY1" fmla="*/ 0 h 92833"/>
                <a:gd name="connsiteX2" fmla="*/ 182880 w 182880"/>
                <a:gd name="connsiteY2" fmla="*/ 0 h 92833"/>
                <a:gd name="connsiteX3" fmla="*/ 182880 w 182880"/>
                <a:gd name="connsiteY3" fmla="*/ 46417 h 92833"/>
                <a:gd name="connsiteX4" fmla="*/ 91440 w 182880"/>
                <a:gd name="connsiteY4" fmla="*/ 92834 h 92833"/>
                <a:gd name="connsiteX5" fmla="*/ 0 w 182880"/>
                <a:gd name="connsiteY5" fmla="*/ 46417 h 92833"/>
                <a:gd name="connsiteX0" fmla="*/ 0 w 182880"/>
                <a:gd name="connsiteY0" fmla="*/ 46417 h 74173"/>
                <a:gd name="connsiteX1" fmla="*/ 91440 w 182880"/>
                <a:gd name="connsiteY1" fmla="*/ 0 h 74173"/>
                <a:gd name="connsiteX2" fmla="*/ 182880 w 182880"/>
                <a:gd name="connsiteY2" fmla="*/ 0 h 74173"/>
                <a:gd name="connsiteX3" fmla="*/ 182880 w 182880"/>
                <a:gd name="connsiteY3" fmla="*/ 46417 h 74173"/>
                <a:gd name="connsiteX4" fmla="*/ 91440 w 182880"/>
                <a:gd name="connsiteY4" fmla="*/ 74173 h 74173"/>
                <a:gd name="connsiteX5" fmla="*/ 0 w 182880"/>
                <a:gd name="connsiteY5" fmla="*/ 46417 h 74173"/>
                <a:gd name="connsiteX0" fmla="*/ 0 w 182880"/>
                <a:gd name="connsiteY0" fmla="*/ 46417 h 85860"/>
                <a:gd name="connsiteX1" fmla="*/ 91440 w 182880"/>
                <a:gd name="connsiteY1" fmla="*/ 0 h 85860"/>
                <a:gd name="connsiteX2" fmla="*/ 182880 w 182880"/>
                <a:gd name="connsiteY2" fmla="*/ 0 h 85860"/>
                <a:gd name="connsiteX3" fmla="*/ 182880 w 182880"/>
                <a:gd name="connsiteY3" fmla="*/ 73076 h 85860"/>
                <a:gd name="connsiteX4" fmla="*/ 91440 w 182880"/>
                <a:gd name="connsiteY4" fmla="*/ 74173 h 85860"/>
                <a:gd name="connsiteX5" fmla="*/ 0 w 182880"/>
                <a:gd name="connsiteY5" fmla="*/ 46417 h 85860"/>
                <a:gd name="connsiteX0" fmla="*/ 0 w 182880"/>
                <a:gd name="connsiteY0" fmla="*/ 46417 h 85860"/>
                <a:gd name="connsiteX1" fmla="*/ 91440 w 182880"/>
                <a:gd name="connsiteY1" fmla="*/ 0 h 85860"/>
                <a:gd name="connsiteX2" fmla="*/ 182880 w 182880"/>
                <a:gd name="connsiteY2" fmla="*/ 0 h 85860"/>
                <a:gd name="connsiteX3" fmla="*/ 182880 w 182880"/>
                <a:gd name="connsiteY3" fmla="*/ 73076 h 85860"/>
                <a:gd name="connsiteX4" fmla="*/ 91440 w 182880"/>
                <a:gd name="connsiteY4" fmla="*/ 74173 h 85860"/>
                <a:gd name="connsiteX5" fmla="*/ 0 w 182880"/>
                <a:gd name="connsiteY5" fmla="*/ 46417 h 85860"/>
                <a:gd name="connsiteX0" fmla="*/ 82 w 182962"/>
                <a:gd name="connsiteY0" fmla="*/ 46417 h 83733"/>
                <a:gd name="connsiteX1" fmla="*/ 91522 w 182962"/>
                <a:gd name="connsiteY1" fmla="*/ 0 h 83733"/>
                <a:gd name="connsiteX2" fmla="*/ 182962 w 182962"/>
                <a:gd name="connsiteY2" fmla="*/ 0 h 83733"/>
                <a:gd name="connsiteX3" fmla="*/ 182962 w 182962"/>
                <a:gd name="connsiteY3" fmla="*/ 73076 h 83733"/>
                <a:gd name="connsiteX4" fmla="*/ 104852 w 182962"/>
                <a:gd name="connsiteY4" fmla="*/ 66175 h 83733"/>
                <a:gd name="connsiteX5" fmla="*/ 82 w 182962"/>
                <a:gd name="connsiteY5" fmla="*/ 46417 h 83733"/>
                <a:gd name="connsiteX0" fmla="*/ 24322 w 113896"/>
                <a:gd name="connsiteY0" fmla="*/ 27756 h 84366"/>
                <a:gd name="connsiteX1" fmla="*/ 22456 w 113896"/>
                <a:gd name="connsiteY1" fmla="*/ 0 h 84366"/>
                <a:gd name="connsiteX2" fmla="*/ 113896 w 113896"/>
                <a:gd name="connsiteY2" fmla="*/ 0 h 84366"/>
                <a:gd name="connsiteX3" fmla="*/ 113896 w 113896"/>
                <a:gd name="connsiteY3" fmla="*/ 73076 h 84366"/>
                <a:gd name="connsiteX4" fmla="*/ 35786 w 113896"/>
                <a:gd name="connsiteY4" fmla="*/ 66175 h 84366"/>
                <a:gd name="connsiteX5" fmla="*/ 24322 w 113896"/>
                <a:gd name="connsiteY5" fmla="*/ 27756 h 84366"/>
                <a:gd name="connsiteX0" fmla="*/ 24419 w 113993"/>
                <a:gd name="connsiteY0" fmla="*/ 27756 h 81411"/>
                <a:gd name="connsiteX1" fmla="*/ 22553 w 113993"/>
                <a:gd name="connsiteY1" fmla="*/ 0 h 81411"/>
                <a:gd name="connsiteX2" fmla="*/ 113993 w 113993"/>
                <a:gd name="connsiteY2" fmla="*/ 0 h 81411"/>
                <a:gd name="connsiteX3" fmla="*/ 113993 w 113993"/>
                <a:gd name="connsiteY3" fmla="*/ 73076 h 81411"/>
                <a:gd name="connsiteX4" fmla="*/ 38549 w 113993"/>
                <a:gd name="connsiteY4" fmla="*/ 50180 h 81411"/>
                <a:gd name="connsiteX5" fmla="*/ 24419 w 113993"/>
                <a:gd name="connsiteY5" fmla="*/ 27756 h 8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993" h="81411">
                  <a:moveTo>
                    <a:pt x="24419" y="27756"/>
                  </a:moveTo>
                  <a:cubicBezTo>
                    <a:pt x="21753" y="19393"/>
                    <a:pt x="-27948" y="0"/>
                    <a:pt x="22553" y="0"/>
                  </a:cubicBezTo>
                  <a:lnTo>
                    <a:pt x="113993" y="0"/>
                  </a:lnTo>
                  <a:lnTo>
                    <a:pt x="113993" y="73076"/>
                  </a:lnTo>
                  <a:cubicBezTo>
                    <a:pt x="113993" y="98711"/>
                    <a:pt x="53478" y="57733"/>
                    <a:pt x="38549" y="50180"/>
                  </a:cubicBezTo>
                  <a:cubicBezTo>
                    <a:pt x="23620" y="42627"/>
                    <a:pt x="27085" y="36119"/>
                    <a:pt x="24419" y="277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9232E8B-36B7-4E07-8092-DB11138D04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6027" y="4046028"/>
              <a:ext cx="182880" cy="18288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ACA396A-6E16-4460-87A0-BF0916BBED07}"/>
              </a:ext>
            </a:extLst>
          </p:cNvPr>
          <p:cNvCxnSpPr>
            <a:cxnSpLocks/>
          </p:cNvCxnSpPr>
          <p:nvPr/>
        </p:nvCxnSpPr>
        <p:spPr>
          <a:xfrm flipV="1">
            <a:off x="7215467" y="5276670"/>
            <a:ext cx="1069848" cy="274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9C8B4F8-8D9B-42D0-9A4E-103041A87740}"/>
              </a:ext>
            </a:extLst>
          </p:cNvPr>
          <p:cNvSpPr txBox="1"/>
          <p:nvPr/>
        </p:nvSpPr>
        <p:spPr>
          <a:xfrm>
            <a:off x="8620838" y="423947"/>
            <a:ext cx="2214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5"/>
                </a:solidFill>
              </a:rPr>
              <a:t>Target Projector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2511A8-091B-44FA-93DE-DE80C4A4C452}"/>
              </a:ext>
            </a:extLst>
          </p:cNvPr>
          <p:cNvSpPr txBox="1"/>
          <p:nvPr/>
        </p:nvSpPr>
        <p:spPr>
          <a:xfrm>
            <a:off x="7057890" y="5809004"/>
            <a:ext cx="4057158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5"/>
                </a:solidFill>
              </a:rPr>
              <a:t>Alignment Telescope + Scanning Pentaprism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4030EE-79C1-4A48-BB10-B4FC9050C4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7" t="5976" r="50522" b="25698"/>
          <a:stretch/>
        </p:blipFill>
        <p:spPr>
          <a:xfrm>
            <a:off x="1971979" y="3819760"/>
            <a:ext cx="2073210" cy="2270994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6439509-68B0-4764-AD27-0090BFFCA3D5}"/>
              </a:ext>
            </a:extLst>
          </p:cNvPr>
          <p:cNvCxnSpPr>
            <a:cxnSpLocks/>
          </p:cNvCxnSpPr>
          <p:nvPr/>
        </p:nvCxnSpPr>
        <p:spPr>
          <a:xfrm rot="1440000">
            <a:off x="447284" y="4636994"/>
            <a:ext cx="3657600" cy="0"/>
          </a:xfrm>
          <a:prstGeom prst="line">
            <a:avLst/>
          </a:prstGeom>
          <a:ln>
            <a:solidFill>
              <a:schemeClr val="accent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4052FDC-7560-49CA-B99D-DEBC6C9C60A5}"/>
              </a:ext>
            </a:extLst>
          </p:cNvPr>
          <p:cNvSpPr txBox="1"/>
          <p:nvPr/>
        </p:nvSpPr>
        <p:spPr>
          <a:xfrm rot="1440000">
            <a:off x="663474" y="3836355"/>
            <a:ext cx="1088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Defocus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0D45339-4CE1-4310-9A33-3ECFD75711D3}"/>
              </a:ext>
            </a:extLst>
          </p:cNvPr>
          <p:cNvCxnSpPr/>
          <p:nvPr/>
        </p:nvCxnSpPr>
        <p:spPr>
          <a:xfrm>
            <a:off x="2041665" y="6071704"/>
            <a:ext cx="19051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6136E6F-16BF-48C6-9F0E-8B83EEE26154}"/>
              </a:ext>
            </a:extLst>
          </p:cNvPr>
          <p:cNvSpPr txBox="1"/>
          <p:nvPr/>
        </p:nvSpPr>
        <p:spPr>
          <a:xfrm>
            <a:off x="2117864" y="6092809"/>
            <a:ext cx="166370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Pentaprism Position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B90A9DC-15B8-4A49-BC6B-3BE5C23BD906}"/>
              </a:ext>
            </a:extLst>
          </p:cNvPr>
          <p:cNvCxnSpPr/>
          <p:nvPr/>
        </p:nvCxnSpPr>
        <p:spPr>
          <a:xfrm>
            <a:off x="4032390" y="3899504"/>
            <a:ext cx="0" cy="210312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FFD24DFA-9672-4A28-AE55-F438558E6339}"/>
              </a:ext>
            </a:extLst>
          </p:cNvPr>
          <p:cNvSpPr txBox="1"/>
          <p:nvPr/>
        </p:nvSpPr>
        <p:spPr>
          <a:xfrm>
            <a:off x="4030654" y="4639516"/>
            <a:ext cx="85202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Telescope Image Location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47CF719-7EA8-42A1-BBE7-B014770529B8}"/>
              </a:ext>
            </a:extLst>
          </p:cNvPr>
          <p:cNvSpPr/>
          <p:nvPr/>
        </p:nvSpPr>
        <p:spPr>
          <a:xfrm>
            <a:off x="10473105" y="6437463"/>
            <a:ext cx="12238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OPTO 13373-8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28233CF-F29F-4538-97F5-745A2A4D3BD9}"/>
              </a:ext>
            </a:extLst>
          </p:cNvPr>
          <p:cNvCxnSpPr/>
          <p:nvPr/>
        </p:nvCxnSpPr>
        <p:spPr>
          <a:xfrm>
            <a:off x="8735923" y="5143178"/>
            <a:ext cx="201174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463EE38-B85D-4853-AE03-F41B48C61CA6}"/>
              </a:ext>
            </a:extLst>
          </p:cNvPr>
          <p:cNvSpPr/>
          <p:nvPr/>
        </p:nvSpPr>
        <p:spPr>
          <a:xfrm>
            <a:off x="8289443" y="432000"/>
            <a:ext cx="2883848" cy="4050548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8BCAAE9-7E54-44F5-939F-FC59E80AC996}"/>
              </a:ext>
            </a:extLst>
          </p:cNvPr>
          <p:cNvSpPr/>
          <p:nvPr/>
        </p:nvSpPr>
        <p:spPr>
          <a:xfrm>
            <a:off x="6985097" y="4880112"/>
            <a:ext cx="4182743" cy="1318309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49" name="Arrow: Notched Right 48">
            <a:extLst>
              <a:ext uri="{FF2B5EF4-FFF2-40B4-BE49-F238E27FC236}">
                <a16:creationId xmlns:a16="http://schemas.microsoft.com/office/drawing/2014/main" id="{B4C72CC8-B586-460E-BF5C-DF6A71509913}"/>
              </a:ext>
            </a:extLst>
          </p:cNvPr>
          <p:cNvSpPr/>
          <p:nvPr/>
        </p:nvSpPr>
        <p:spPr>
          <a:xfrm flipH="1">
            <a:off x="4993873" y="4848359"/>
            <a:ext cx="1814024" cy="1322111"/>
          </a:xfrm>
          <a:prstGeom prst="notchedRightArrow">
            <a:avLst/>
          </a:prstGeom>
          <a:solidFill>
            <a:schemeClr val="accent5">
              <a:alpha val="20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Produces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8EF3A87-7B28-4985-B13B-5D74BB245A92}"/>
              </a:ext>
            </a:extLst>
          </p:cNvPr>
          <p:cNvSpPr txBox="1"/>
          <p:nvPr/>
        </p:nvSpPr>
        <p:spPr>
          <a:xfrm>
            <a:off x="2041665" y="3498574"/>
            <a:ext cx="1905111" cy="37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Ray Fan Plot</a:t>
            </a:r>
          </a:p>
        </p:txBody>
      </p:sp>
    </p:spTree>
    <p:extLst>
      <p:ext uri="{BB962C8B-B14F-4D97-AF65-F5344CB8AC3E}">
        <p14:creationId xmlns:p14="http://schemas.microsoft.com/office/powerpoint/2010/main" val="4212276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50EF6-A1C4-45CC-9049-9815DEBE2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Geometrical Optics Analysis — See Manuscript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89E5A-F037-4751-B8A4-461D890D4D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A70D43-C7E6-4EE9-AC8F-50B2ED52773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sz="2000" dirty="0"/>
              <a:t>Pentaprism = Aperture Stop → Defines line of sight in object space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8DFB89-1B8F-4345-82AB-ECE021202A69}"/>
              </a:ext>
            </a:extLst>
          </p:cNvPr>
          <p:cNvCxnSpPr/>
          <p:nvPr/>
        </p:nvCxnSpPr>
        <p:spPr>
          <a:xfrm>
            <a:off x="4049268" y="3941216"/>
            <a:ext cx="9144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75B4E0-C474-4E01-AB3C-C38C9715BE3C}"/>
              </a:ext>
            </a:extLst>
          </p:cNvPr>
          <p:cNvCxnSpPr>
            <a:cxnSpLocks/>
          </p:cNvCxnSpPr>
          <p:nvPr/>
        </p:nvCxnSpPr>
        <p:spPr>
          <a:xfrm rot="4860000" flipV="1">
            <a:off x="3875529" y="2644688"/>
            <a:ext cx="1581912" cy="0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2821A5F-7067-4C39-869E-4E6B5647E9A2}"/>
              </a:ext>
            </a:extLst>
          </p:cNvPr>
          <p:cNvSpPr>
            <a:spLocks noChangeAspect="1"/>
          </p:cNvSpPr>
          <p:nvPr/>
        </p:nvSpPr>
        <p:spPr>
          <a:xfrm>
            <a:off x="4405063" y="2439259"/>
            <a:ext cx="279836" cy="282401"/>
          </a:xfrm>
          <a:custGeom>
            <a:avLst/>
            <a:gdLst>
              <a:gd name="connsiteX0" fmla="*/ 0 w 3606188"/>
              <a:gd name="connsiteY0" fmla="*/ 3635566 h 3639238"/>
              <a:gd name="connsiteX1" fmla="*/ 2581619 w 3606188"/>
              <a:gd name="connsiteY1" fmla="*/ 3639238 h 3639238"/>
              <a:gd name="connsiteX2" fmla="*/ 3606188 w 3606188"/>
              <a:gd name="connsiteY2" fmla="*/ 1017224 h 3639238"/>
              <a:gd name="connsiteX3" fmla="*/ 2537552 w 3606188"/>
              <a:gd name="connsiteY3" fmla="*/ 0 h 3639238"/>
              <a:gd name="connsiteX4" fmla="*/ 0 w 3606188"/>
              <a:gd name="connsiteY4" fmla="*/ 1182477 h 3639238"/>
              <a:gd name="connsiteX5" fmla="*/ 0 w 3606188"/>
              <a:gd name="connsiteY5" fmla="*/ 3635566 h 363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6188" h="3639238">
                <a:moveTo>
                  <a:pt x="0" y="3635566"/>
                </a:moveTo>
                <a:lnTo>
                  <a:pt x="2581619" y="3639238"/>
                </a:lnTo>
                <a:lnTo>
                  <a:pt x="3606188" y="1017224"/>
                </a:lnTo>
                <a:lnTo>
                  <a:pt x="2537552" y="0"/>
                </a:lnTo>
                <a:lnTo>
                  <a:pt x="0" y="1182477"/>
                </a:lnTo>
                <a:lnTo>
                  <a:pt x="0" y="3635566"/>
                </a:lnTo>
                <a:close/>
              </a:path>
            </a:pathLst>
          </a:custGeom>
          <a:solidFill>
            <a:schemeClr val="bg1"/>
          </a:solidFill>
          <a:ln w="12700" cmpd="sng">
            <a:solidFill>
              <a:schemeClr val="tx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0" name="Flowchart: Or 9">
            <a:extLst>
              <a:ext uri="{FF2B5EF4-FFF2-40B4-BE49-F238E27FC236}">
                <a16:creationId xmlns:a16="http://schemas.microsoft.com/office/drawing/2014/main" id="{037F5DF4-DC20-40F1-8E7A-CC446182BD51}"/>
              </a:ext>
            </a:extLst>
          </p:cNvPr>
          <p:cNvSpPr/>
          <p:nvPr/>
        </p:nvSpPr>
        <p:spPr>
          <a:xfrm>
            <a:off x="477733" y="2444350"/>
            <a:ext cx="356616" cy="356616"/>
          </a:xfrm>
          <a:prstGeom prst="flowChartOr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035D87EC-B77D-47A6-B36B-6418DB1AC8A7}"/>
              </a:ext>
            </a:extLst>
          </p:cNvPr>
          <p:cNvSpPr/>
          <p:nvPr/>
        </p:nvSpPr>
        <p:spPr>
          <a:xfrm>
            <a:off x="292655" y="2619616"/>
            <a:ext cx="365760" cy="36576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F8AA0E7F-9836-4EE3-89EC-CB9EC1E41A2A}"/>
              </a:ext>
            </a:extLst>
          </p:cNvPr>
          <p:cNvSpPr/>
          <p:nvPr/>
        </p:nvSpPr>
        <p:spPr>
          <a:xfrm flipH="1" flipV="1">
            <a:off x="662806" y="2296556"/>
            <a:ext cx="365759" cy="32004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0B9479E-2809-454A-832F-D9B4D379DD43}"/>
              </a:ext>
            </a:extLst>
          </p:cNvPr>
          <p:cNvSpPr/>
          <p:nvPr/>
        </p:nvSpPr>
        <p:spPr>
          <a:xfrm>
            <a:off x="472832" y="2437492"/>
            <a:ext cx="365760" cy="36576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78FE6A4-4481-4C1E-97B5-7F3F70342D3D}"/>
              </a:ext>
            </a:extLst>
          </p:cNvPr>
          <p:cNvSpPr/>
          <p:nvPr/>
        </p:nvSpPr>
        <p:spPr>
          <a:xfrm>
            <a:off x="4202441" y="3340701"/>
            <a:ext cx="616382" cy="16223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6C1244C-FE1C-4856-8ABC-B7A5C2CC708D}"/>
              </a:ext>
            </a:extLst>
          </p:cNvPr>
          <p:cNvSpPr>
            <a:spLocks noChangeAspect="1"/>
          </p:cNvSpPr>
          <p:nvPr/>
        </p:nvSpPr>
        <p:spPr>
          <a:xfrm>
            <a:off x="4404481" y="1836021"/>
            <a:ext cx="279836" cy="282401"/>
          </a:xfrm>
          <a:custGeom>
            <a:avLst/>
            <a:gdLst>
              <a:gd name="connsiteX0" fmla="*/ 0 w 3606188"/>
              <a:gd name="connsiteY0" fmla="*/ 3635566 h 3639238"/>
              <a:gd name="connsiteX1" fmla="*/ 2581619 w 3606188"/>
              <a:gd name="connsiteY1" fmla="*/ 3639238 h 3639238"/>
              <a:gd name="connsiteX2" fmla="*/ 3606188 w 3606188"/>
              <a:gd name="connsiteY2" fmla="*/ 1017224 h 3639238"/>
              <a:gd name="connsiteX3" fmla="*/ 2537552 w 3606188"/>
              <a:gd name="connsiteY3" fmla="*/ 0 h 3639238"/>
              <a:gd name="connsiteX4" fmla="*/ 0 w 3606188"/>
              <a:gd name="connsiteY4" fmla="*/ 1182477 h 3639238"/>
              <a:gd name="connsiteX5" fmla="*/ 0 w 3606188"/>
              <a:gd name="connsiteY5" fmla="*/ 3635566 h 363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6188" h="3639238">
                <a:moveTo>
                  <a:pt x="0" y="3635566"/>
                </a:moveTo>
                <a:lnTo>
                  <a:pt x="2581619" y="3639238"/>
                </a:lnTo>
                <a:lnTo>
                  <a:pt x="3606188" y="1017224"/>
                </a:lnTo>
                <a:lnTo>
                  <a:pt x="2537552" y="0"/>
                </a:lnTo>
                <a:lnTo>
                  <a:pt x="0" y="1182477"/>
                </a:lnTo>
                <a:lnTo>
                  <a:pt x="0" y="3635566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ED1009-FD9F-4A79-ACED-ED80F363658C}"/>
              </a:ext>
            </a:extLst>
          </p:cNvPr>
          <p:cNvCxnSpPr>
            <a:cxnSpLocks/>
          </p:cNvCxnSpPr>
          <p:nvPr/>
        </p:nvCxnSpPr>
        <p:spPr>
          <a:xfrm rot="3000000" flipV="1">
            <a:off x="4519314" y="1927283"/>
            <a:ext cx="155448" cy="0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Flowchart: Or 16">
            <a:extLst>
              <a:ext uri="{FF2B5EF4-FFF2-40B4-BE49-F238E27FC236}">
                <a16:creationId xmlns:a16="http://schemas.microsoft.com/office/drawing/2014/main" id="{6800C5E9-9FE9-45A2-9358-67B564D5D05F}"/>
              </a:ext>
            </a:extLst>
          </p:cNvPr>
          <p:cNvSpPr>
            <a:spLocks noChangeAspect="1"/>
          </p:cNvSpPr>
          <p:nvPr/>
        </p:nvSpPr>
        <p:spPr>
          <a:xfrm>
            <a:off x="4414706" y="4124070"/>
            <a:ext cx="182880" cy="182880"/>
          </a:xfrm>
          <a:prstGeom prst="flowChartOr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11B5C6-463F-4E55-932B-1A21679174E8}"/>
              </a:ext>
            </a:extLst>
          </p:cNvPr>
          <p:cNvCxnSpPr>
            <a:cxnSpLocks/>
          </p:cNvCxnSpPr>
          <p:nvPr/>
        </p:nvCxnSpPr>
        <p:spPr>
          <a:xfrm rot="5400000">
            <a:off x="3645703" y="3347120"/>
            <a:ext cx="1719072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Teardrop 18">
            <a:extLst>
              <a:ext uri="{FF2B5EF4-FFF2-40B4-BE49-F238E27FC236}">
                <a16:creationId xmlns:a16="http://schemas.microsoft.com/office/drawing/2014/main" id="{FBEF1136-C185-4D2A-9925-9CC60F833413}"/>
              </a:ext>
            </a:extLst>
          </p:cNvPr>
          <p:cNvSpPr/>
          <p:nvPr/>
        </p:nvSpPr>
        <p:spPr>
          <a:xfrm>
            <a:off x="4326601" y="4216059"/>
            <a:ext cx="182880" cy="18288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id="{010F722D-2BFA-40C8-BB6E-F96715E419F7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4511741" y="4053220"/>
            <a:ext cx="182880" cy="160021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EE2722F-7B48-446B-A28C-F9021CE0424C}"/>
              </a:ext>
            </a:extLst>
          </p:cNvPr>
          <p:cNvSpPr>
            <a:spLocks noChangeAspect="1"/>
          </p:cNvSpPr>
          <p:nvPr/>
        </p:nvSpPr>
        <p:spPr>
          <a:xfrm>
            <a:off x="4414706" y="4123225"/>
            <a:ext cx="182880" cy="182880"/>
          </a:xfrm>
          <a:prstGeom prst="ellipse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ED1F5D-F2C5-414D-847D-0A87C96DF478}"/>
              </a:ext>
            </a:extLst>
          </p:cNvPr>
          <p:cNvCxnSpPr>
            <a:cxnSpLocks/>
          </p:cNvCxnSpPr>
          <p:nvPr/>
        </p:nvCxnSpPr>
        <p:spPr>
          <a:xfrm rot="1200000" flipV="1">
            <a:off x="4695671" y="3401520"/>
            <a:ext cx="0" cy="557784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1EE1105-206F-4C96-97E0-AC7603642F5F}"/>
              </a:ext>
            </a:extLst>
          </p:cNvPr>
          <p:cNvSpPr>
            <a:spLocks noChangeAspect="1"/>
          </p:cNvSpPr>
          <p:nvPr/>
        </p:nvSpPr>
        <p:spPr>
          <a:xfrm>
            <a:off x="4403390" y="3020386"/>
            <a:ext cx="279836" cy="282401"/>
          </a:xfrm>
          <a:custGeom>
            <a:avLst/>
            <a:gdLst>
              <a:gd name="connsiteX0" fmla="*/ 0 w 3606188"/>
              <a:gd name="connsiteY0" fmla="*/ 3635566 h 3639238"/>
              <a:gd name="connsiteX1" fmla="*/ 2581619 w 3606188"/>
              <a:gd name="connsiteY1" fmla="*/ 3639238 h 3639238"/>
              <a:gd name="connsiteX2" fmla="*/ 3606188 w 3606188"/>
              <a:gd name="connsiteY2" fmla="*/ 1017224 h 3639238"/>
              <a:gd name="connsiteX3" fmla="*/ 2537552 w 3606188"/>
              <a:gd name="connsiteY3" fmla="*/ 0 h 3639238"/>
              <a:gd name="connsiteX4" fmla="*/ 0 w 3606188"/>
              <a:gd name="connsiteY4" fmla="*/ 1182477 h 3639238"/>
              <a:gd name="connsiteX5" fmla="*/ 0 w 3606188"/>
              <a:gd name="connsiteY5" fmla="*/ 3635566 h 363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6188" h="3639238">
                <a:moveTo>
                  <a:pt x="0" y="3635566"/>
                </a:moveTo>
                <a:lnTo>
                  <a:pt x="2581619" y="3639238"/>
                </a:lnTo>
                <a:lnTo>
                  <a:pt x="3606188" y="1017224"/>
                </a:lnTo>
                <a:lnTo>
                  <a:pt x="2537552" y="0"/>
                </a:lnTo>
                <a:lnTo>
                  <a:pt x="0" y="1182477"/>
                </a:lnTo>
                <a:lnTo>
                  <a:pt x="0" y="3635566"/>
                </a:lnTo>
                <a:close/>
              </a:path>
            </a:pathLst>
          </a:custGeom>
          <a:solidFill>
            <a:schemeClr val="bg1"/>
          </a:solidFill>
          <a:ln w="12700" cmpd="sng">
            <a:solidFill>
              <a:schemeClr val="tx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9212952-7156-42CB-8906-C6E760B9EE30}"/>
              </a:ext>
            </a:extLst>
          </p:cNvPr>
          <p:cNvCxnSpPr>
            <a:cxnSpLocks/>
          </p:cNvCxnSpPr>
          <p:nvPr/>
        </p:nvCxnSpPr>
        <p:spPr>
          <a:xfrm rot="2400000" flipV="1">
            <a:off x="4411770" y="3172738"/>
            <a:ext cx="237744" cy="0"/>
          </a:xfrm>
          <a:prstGeom prst="line">
            <a:avLst/>
          </a:prstGeom>
          <a:ln>
            <a:solidFill>
              <a:schemeClr val="accent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9EBC3D9-48DF-498E-8682-84BC7FAD29E6}"/>
              </a:ext>
            </a:extLst>
          </p:cNvPr>
          <p:cNvCxnSpPr>
            <a:cxnSpLocks/>
          </p:cNvCxnSpPr>
          <p:nvPr/>
        </p:nvCxnSpPr>
        <p:spPr>
          <a:xfrm rot="5940000" flipV="1">
            <a:off x="4255061" y="3260438"/>
            <a:ext cx="329184" cy="0"/>
          </a:xfrm>
          <a:prstGeom prst="line">
            <a:avLst/>
          </a:prstGeom>
          <a:ln>
            <a:solidFill>
              <a:schemeClr val="accent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1AA5AC8-4377-41A7-91F5-535A2177211A}"/>
              </a:ext>
            </a:extLst>
          </p:cNvPr>
          <p:cNvCxnSpPr>
            <a:cxnSpLocks/>
          </p:cNvCxnSpPr>
          <p:nvPr/>
        </p:nvCxnSpPr>
        <p:spPr>
          <a:xfrm rot="-480000" flipV="1">
            <a:off x="4449178" y="3417298"/>
            <a:ext cx="0" cy="795528"/>
          </a:xfrm>
          <a:prstGeom prst="line">
            <a:avLst/>
          </a:prstGeom>
          <a:ln>
            <a:solidFill>
              <a:schemeClr val="accent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18C967-A619-43A8-8765-39DF1737924E}"/>
              </a:ext>
            </a:extLst>
          </p:cNvPr>
          <p:cNvCxnSpPr>
            <a:cxnSpLocks/>
          </p:cNvCxnSpPr>
          <p:nvPr/>
        </p:nvCxnSpPr>
        <p:spPr>
          <a:xfrm rot="2700000" flipV="1">
            <a:off x="4474737" y="2555475"/>
            <a:ext cx="192024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2382744-CFD1-482E-98BE-4A686E54F52E}"/>
              </a:ext>
            </a:extLst>
          </p:cNvPr>
          <p:cNvCxnSpPr>
            <a:cxnSpLocks/>
          </p:cNvCxnSpPr>
          <p:nvPr/>
        </p:nvCxnSpPr>
        <p:spPr>
          <a:xfrm>
            <a:off x="4498096" y="3894314"/>
            <a:ext cx="118872" cy="0"/>
          </a:xfrm>
          <a:prstGeom prst="straightConnector1">
            <a:avLst/>
          </a:prstGeom>
          <a:ln>
            <a:headEnd type="triangle" w="sm" len="sm"/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4BFA494-DE64-496B-AAD8-29F01B75BE6D}"/>
                  </a:ext>
                </a:extLst>
              </p:cNvPr>
              <p:cNvSpPr txBox="1"/>
              <p:nvPr/>
            </p:nvSpPr>
            <p:spPr>
              <a:xfrm>
                <a:off x="4495182" y="3609668"/>
                <a:ext cx="1708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4BFA494-DE64-496B-AAD8-29F01B75B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182" y="3609668"/>
                <a:ext cx="170816" cy="276999"/>
              </a:xfrm>
              <a:prstGeom prst="rect">
                <a:avLst/>
              </a:prstGeom>
              <a:blipFill>
                <a:blip r:embed="rId3"/>
                <a:stretch>
                  <a:fillRect l="-17857" r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E24544F-8D35-4DAD-8410-BC1D360F9AEE}"/>
              </a:ext>
            </a:extLst>
          </p:cNvPr>
          <p:cNvCxnSpPr>
            <a:cxnSpLocks/>
          </p:cNvCxnSpPr>
          <p:nvPr/>
        </p:nvCxnSpPr>
        <p:spPr>
          <a:xfrm rot="-540000" flipV="1">
            <a:off x="638504" y="2301841"/>
            <a:ext cx="4041648" cy="0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FFDD3C6-DF6A-4C82-AD81-AAB1E2C9C144}"/>
              </a:ext>
            </a:extLst>
          </p:cNvPr>
          <p:cNvCxnSpPr>
            <a:cxnSpLocks/>
          </p:cNvCxnSpPr>
          <p:nvPr/>
        </p:nvCxnSpPr>
        <p:spPr>
          <a:xfrm rot="540000">
            <a:off x="637907" y="2932395"/>
            <a:ext cx="4005072" cy="0"/>
          </a:xfrm>
          <a:prstGeom prst="line">
            <a:avLst/>
          </a:prstGeom>
          <a:ln cmpd="sng">
            <a:solidFill>
              <a:schemeClr val="accent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68FCCAC-A6C4-4F6D-AA5C-22A0BE6D274B}"/>
              </a:ext>
            </a:extLst>
          </p:cNvPr>
          <p:cNvCxnSpPr>
            <a:cxnSpLocks/>
          </p:cNvCxnSpPr>
          <p:nvPr/>
        </p:nvCxnSpPr>
        <p:spPr>
          <a:xfrm>
            <a:off x="664116" y="2619993"/>
            <a:ext cx="3977640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74B123F-DCC5-4201-A399-44FB42F585FA}"/>
              </a:ext>
            </a:extLst>
          </p:cNvPr>
          <p:cNvCxnSpPr>
            <a:cxnSpLocks/>
          </p:cNvCxnSpPr>
          <p:nvPr/>
        </p:nvCxnSpPr>
        <p:spPr>
          <a:xfrm rot="1200000" flipV="1">
            <a:off x="4556265" y="3930019"/>
            <a:ext cx="0" cy="292608"/>
          </a:xfrm>
          <a:prstGeom prst="line">
            <a:avLst/>
          </a:prstGeom>
          <a:ln>
            <a:solidFill>
              <a:schemeClr val="tx2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93B2B62B-C0F5-4482-B40E-3293111FF7B5}"/>
              </a:ext>
            </a:extLst>
          </p:cNvPr>
          <p:cNvSpPr/>
          <p:nvPr/>
        </p:nvSpPr>
        <p:spPr>
          <a:xfrm>
            <a:off x="4581200" y="3916504"/>
            <a:ext cx="45719" cy="4572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B9B5701-BD05-4931-9021-933D57A4BB8F}"/>
              </a:ext>
            </a:extLst>
          </p:cNvPr>
          <p:cNvSpPr/>
          <p:nvPr/>
        </p:nvSpPr>
        <p:spPr>
          <a:xfrm>
            <a:off x="639095" y="2595538"/>
            <a:ext cx="45719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7D3F851-93C6-4D0D-BA87-8F0A11650A75}"/>
              </a:ext>
            </a:extLst>
          </p:cNvPr>
          <p:cNvSpPr txBox="1"/>
          <p:nvPr/>
        </p:nvSpPr>
        <p:spPr>
          <a:xfrm>
            <a:off x="2804589" y="4026176"/>
            <a:ext cx="9851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+mj-lt"/>
                <a:cs typeface="Times New Roman" panose="02020603050405020304" pitchFamily="18" charset="0"/>
              </a:rPr>
              <a:t>Image Sensor</a:t>
            </a:r>
            <a:endParaRPr lang="en-US" sz="20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46" name="Connector: Curved 45">
            <a:extLst>
              <a:ext uri="{FF2B5EF4-FFF2-40B4-BE49-F238E27FC236}">
                <a16:creationId xmlns:a16="http://schemas.microsoft.com/office/drawing/2014/main" id="{536CFC34-3434-4A12-A9BB-AB2E9C2E3B98}"/>
              </a:ext>
            </a:extLst>
          </p:cNvPr>
          <p:cNvCxnSpPr>
            <a:cxnSpLocks/>
          </p:cNvCxnSpPr>
          <p:nvPr/>
        </p:nvCxnSpPr>
        <p:spPr>
          <a:xfrm flipV="1">
            <a:off x="3767279" y="3942866"/>
            <a:ext cx="273943" cy="205582"/>
          </a:xfrm>
          <a:prstGeom prst="curvedConnector3">
            <a:avLst/>
          </a:prstGeom>
          <a:ln w="6350">
            <a:solidFill>
              <a:schemeClr val="tx1"/>
            </a:solidFill>
            <a:prstDash val="sysDash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A3F6ACC4-D4E1-4DAF-91A9-7EBF25A0ACB5}"/>
              </a:ext>
            </a:extLst>
          </p:cNvPr>
          <p:cNvSpPr txBox="1"/>
          <p:nvPr/>
        </p:nvSpPr>
        <p:spPr>
          <a:xfrm>
            <a:off x="726121" y="2959371"/>
            <a:ext cx="7671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+mj-lt"/>
                <a:cs typeface="Times New Roman" panose="02020603050405020304" pitchFamily="18" charset="0"/>
              </a:rPr>
              <a:t>Real or Projected Object</a:t>
            </a:r>
            <a:endParaRPr lang="en-US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759A0B8E-65F3-48D8-A2EA-CB14BA142A2D}"/>
              </a:ext>
            </a:extLst>
          </p:cNvPr>
          <p:cNvSpPr/>
          <p:nvPr/>
        </p:nvSpPr>
        <p:spPr>
          <a:xfrm rot="5400000" flipV="1">
            <a:off x="619274" y="2898277"/>
            <a:ext cx="215448" cy="130448"/>
          </a:xfrm>
          <a:custGeom>
            <a:avLst/>
            <a:gdLst>
              <a:gd name="connsiteX0" fmla="*/ 268605 w 330234"/>
              <a:gd name="connsiteY0" fmla="*/ 331480 h 331480"/>
              <a:gd name="connsiteX1" fmla="*/ 311467 w 330234"/>
              <a:gd name="connsiteY1" fmla="*/ 42873 h 331480"/>
              <a:gd name="connsiteX2" fmla="*/ 0 w 330234"/>
              <a:gd name="connsiteY2" fmla="*/ 2868 h 331480"/>
              <a:gd name="connsiteX0" fmla="*/ 268605 w 284461"/>
              <a:gd name="connsiteY0" fmla="*/ 328990 h 328990"/>
              <a:gd name="connsiteX1" fmla="*/ 211455 w 284461"/>
              <a:gd name="connsiteY1" fmla="*/ 60385 h 328990"/>
              <a:gd name="connsiteX2" fmla="*/ 0 w 284461"/>
              <a:gd name="connsiteY2" fmla="*/ 378 h 328990"/>
              <a:gd name="connsiteX0" fmla="*/ 268605 w 275739"/>
              <a:gd name="connsiteY0" fmla="*/ 331480 h 331480"/>
              <a:gd name="connsiteX1" fmla="*/ 97155 w 275739"/>
              <a:gd name="connsiteY1" fmla="*/ 42872 h 331480"/>
              <a:gd name="connsiteX2" fmla="*/ 0 w 275739"/>
              <a:gd name="connsiteY2" fmla="*/ 2868 h 331480"/>
              <a:gd name="connsiteX0" fmla="*/ 268605 w 286535"/>
              <a:gd name="connsiteY0" fmla="*/ 328990 h 328990"/>
              <a:gd name="connsiteX1" fmla="*/ 222885 w 286535"/>
              <a:gd name="connsiteY1" fmla="*/ 60384 h 328990"/>
              <a:gd name="connsiteX2" fmla="*/ 0 w 286535"/>
              <a:gd name="connsiteY2" fmla="*/ 378 h 328990"/>
              <a:gd name="connsiteX0" fmla="*/ 268605 w 284009"/>
              <a:gd name="connsiteY0" fmla="*/ 329086 h 329086"/>
              <a:gd name="connsiteX1" fmla="*/ 208597 w 284009"/>
              <a:gd name="connsiteY1" fmla="*/ 57622 h 329086"/>
              <a:gd name="connsiteX2" fmla="*/ 0 w 284009"/>
              <a:gd name="connsiteY2" fmla="*/ 474 h 329086"/>
              <a:gd name="connsiteX0" fmla="*/ 268605 w 284009"/>
              <a:gd name="connsiteY0" fmla="*/ 334841 h 334841"/>
              <a:gd name="connsiteX1" fmla="*/ 208597 w 284009"/>
              <a:gd name="connsiteY1" fmla="*/ 57662 h 334841"/>
              <a:gd name="connsiteX2" fmla="*/ 0 w 284009"/>
              <a:gd name="connsiteY2" fmla="*/ 514 h 334841"/>
              <a:gd name="connsiteX0" fmla="*/ 268605 w 269079"/>
              <a:gd name="connsiteY0" fmla="*/ 334841 h 334841"/>
              <a:gd name="connsiteX1" fmla="*/ 208597 w 269079"/>
              <a:gd name="connsiteY1" fmla="*/ 57662 h 334841"/>
              <a:gd name="connsiteX2" fmla="*/ 0 w 269079"/>
              <a:gd name="connsiteY2" fmla="*/ 514 h 334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079" h="334841">
                <a:moveTo>
                  <a:pt x="268605" y="334841"/>
                </a:moveTo>
                <a:cubicBezTo>
                  <a:pt x="272415" y="212207"/>
                  <a:pt x="253364" y="113383"/>
                  <a:pt x="208597" y="57662"/>
                </a:cubicBezTo>
                <a:cubicBezTo>
                  <a:pt x="163830" y="1941"/>
                  <a:pt x="40005" y="-1867"/>
                  <a:pt x="0" y="514"/>
                </a:cubicBezTo>
              </a:path>
            </a:pathLst>
          </a:custGeom>
          <a:ln w="6350">
            <a:solidFill>
              <a:schemeClr val="tx1"/>
            </a:solidFill>
            <a:prstDash val="sysDash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AE085D1E-B021-46F4-9F05-F261882C6620}"/>
              </a:ext>
            </a:extLst>
          </p:cNvPr>
          <p:cNvSpPr/>
          <p:nvPr/>
        </p:nvSpPr>
        <p:spPr>
          <a:xfrm>
            <a:off x="1135559" y="1905664"/>
            <a:ext cx="1329076" cy="1419184"/>
          </a:xfrm>
          <a:prstGeom prst="arc">
            <a:avLst>
              <a:gd name="adj1" fmla="val 20156126"/>
              <a:gd name="adj2" fmla="val 62871"/>
            </a:avLst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314C6E9-D1EF-490B-A0A8-6B809B58E0D6}"/>
                  </a:ext>
                </a:extLst>
              </p:cNvPr>
              <p:cNvSpPr txBox="1"/>
              <p:nvPr/>
            </p:nvSpPr>
            <p:spPr>
              <a:xfrm>
                <a:off x="2144223" y="2297728"/>
                <a:ext cx="2904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en-US" dirty="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314C6E9-D1EF-490B-A0A8-6B809B58E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4223" y="2297728"/>
                <a:ext cx="290409" cy="369332"/>
              </a:xfrm>
              <a:prstGeom prst="rect">
                <a:avLst/>
              </a:prstGeom>
              <a:blipFill>
                <a:blip r:embed="rId4"/>
                <a:stretch>
                  <a:fillRect r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91082B2-3890-478D-A35F-06875069CF26}"/>
              </a:ext>
            </a:extLst>
          </p:cNvPr>
          <p:cNvCxnSpPr>
            <a:cxnSpLocks/>
          </p:cNvCxnSpPr>
          <p:nvPr/>
        </p:nvCxnSpPr>
        <p:spPr>
          <a:xfrm flipH="1" flipV="1">
            <a:off x="2792557" y="2026037"/>
            <a:ext cx="1600200" cy="0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2E7765F-1CFD-4876-A325-154957ED3460}"/>
              </a:ext>
            </a:extLst>
          </p:cNvPr>
          <p:cNvCxnSpPr>
            <a:cxnSpLocks/>
          </p:cNvCxnSpPr>
          <p:nvPr/>
        </p:nvCxnSpPr>
        <p:spPr>
          <a:xfrm flipH="1" flipV="1">
            <a:off x="2792557" y="2622937"/>
            <a:ext cx="1600200" cy="0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9516FFA-9490-42C3-8273-3D3B42443716}"/>
              </a:ext>
            </a:extLst>
          </p:cNvPr>
          <p:cNvCxnSpPr>
            <a:cxnSpLocks/>
          </p:cNvCxnSpPr>
          <p:nvPr/>
        </p:nvCxnSpPr>
        <p:spPr>
          <a:xfrm flipH="1" flipV="1">
            <a:off x="2798907" y="3213487"/>
            <a:ext cx="1600200" cy="0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B6CB0B40-88F8-4373-98DB-66C9304E766E}"/>
              </a:ext>
            </a:extLst>
          </p:cNvPr>
          <p:cNvSpPr txBox="1"/>
          <p:nvPr/>
        </p:nvSpPr>
        <p:spPr>
          <a:xfrm>
            <a:off x="2761776" y="1823989"/>
            <a:ext cx="1038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+mj-lt"/>
                <a:cs typeface="Times New Roman" panose="02020603050405020304" pitchFamily="18" charset="0"/>
              </a:rPr>
              <a:t>Line of Sight</a:t>
            </a:r>
            <a:endParaRPr lang="en-US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0731564-878F-4FDD-A0B8-3CE5F0C76781}"/>
              </a:ext>
            </a:extLst>
          </p:cNvPr>
          <p:cNvSpPr txBox="1"/>
          <p:nvPr/>
        </p:nvSpPr>
        <p:spPr>
          <a:xfrm>
            <a:off x="2761776" y="2425795"/>
            <a:ext cx="1038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+mj-lt"/>
                <a:cs typeface="Times New Roman" panose="02020603050405020304" pitchFamily="18" charset="0"/>
              </a:rPr>
              <a:t>Line of Sight</a:t>
            </a:r>
            <a:endParaRPr lang="en-US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12216CA-15E9-488F-A698-FF498715B616}"/>
              </a:ext>
            </a:extLst>
          </p:cNvPr>
          <p:cNvSpPr txBox="1"/>
          <p:nvPr/>
        </p:nvSpPr>
        <p:spPr>
          <a:xfrm>
            <a:off x="2765879" y="3015195"/>
            <a:ext cx="1038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+mj-lt"/>
                <a:cs typeface="Times New Roman" panose="02020603050405020304" pitchFamily="18" charset="0"/>
              </a:rPr>
              <a:t>Line of Sight</a:t>
            </a:r>
            <a:endParaRPr lang="en-US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EDCE12E-D6B0-4B7F-A411-1E060E0B187B}"/>
              </a:ext>
            </a:extLst>
          </p:cNvPr>
          <p:cNvSpPr txBox="1"/>
          <p:nvPr/>
        </p:nvSpPr>
        <p:spPr>
          <a:xfrm>
            <a:off x="2464635" y="3515441"/>
            <a:ext cx="14541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+mj-lt"/>
                <a:cs typeface="Times New Roman" panose="02020603050405020304" pitchFamily="18" charset="0"/>
              </a:rPr>
              <a:t>Telescope Objective</a:t>
            </a:r>
            <a:endParaRPr lang="en-US" sz="20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59AC9093-9D31-4963-9763-2E2D4F893C61}"/>
              </a:ext>
            </a:extLst>
          </p:cNvPr>
          <p:cNvCxnSpPr>
            <a:cxnSpLocks/>
          </p:cNvCxnSpPr>
          <p:nvPr/>
        </p:nvCxnSpPr>
        <p:spPr>
          <a:xfrm flipV="1">
            <a:off x="3810491" y="3420100"/>
            <a:ext cx="365760" cy="218452"/>
          </a:xfrm>
          <a:prstGeom prst="curvedConnector3">
            <a:avLst/>
          </a:prstGeom>
          <a:ln w="6350">
            <a:solidFill>
              <a:schemeClr val="tx1"/>
            </a:solidFill>
            <a:prstDash val="sysDash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DBAF09A-DBA5-4B6C-8BC5-46CDA2DF096C}"/>
              </a:ext>
            </a:extLst>
          </p:cNvPr>
          <p:cNvCxnSpPr>
            <a:cxnSpLocks/>
          </p:cNvCxnSpPr>
          <p:nvPr/>
        </p:nvCxnSpPr>
        <p:spPr>
          <a:xfrm>
            <a:off x="4849198" y="2026118"/>
            <a:ext cx="0" cy="59436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05863B2-AAE3-4803-8906-5844FD12CDEB}"/>
                  </a:ext>
                </a:extLst>
              </p:cNvPr>
              <p:cNvSpPr txBox="1"/>
              <p:nvPr/>
            </p:nvSpPr>
            <p:spPr>
              <a:xfrm>
                <a:off x="4922033" y="2165216"/>
                <a:ext cx="1881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05863B2-AAE3-4803-8906-5844FD12C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033" y="2165216"/>
                <a:ext cx="188128" cy="276999"/>
              </a:xfrm>
              <a:prstGeom prst="rect">
                <a:avLst/>
              </a:prstGeom>
              <a:blipFill>
                <a:blip r:embed="rId5"/>
                <a:stretch>
                  <a:fillRect l="-16129" r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>
            <a:extLst>
              <a:ext uri="{FF2B5EF4-FFF2-40B4-BE49-F238E27FC236}">
                <a16:creationId xmlns:a16="http://schemas.microsoft.com/office/drawing/2014/main" id="{6BF8142E-0138-4020-917E-7C8591DE732B}"/>
              </a:ext>
            </a:extLst>
          </p:cNvPr>
          <p:cNvSpPr/>
          <p:nvPr/>
        </p:nvSpPr>
        <p:spPr>
          <a:xfrm>
            <a:off x="10473105" y="6437463"/>
            <a:ext cx="12238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OPTO 13373-8</a:t>
            </a:r>
          </a:p>
        </p:txBody>
      </p:sp>
      <p:sp>
        <p:nvSpPr>
          <p:cNvPr id="62" name="Flowchart: Or 61">
            <a:extLst>
              <a:ext uri="{FF2B5EF4-FFF2-40B4-BE49-F238E27FC236}">
                <a16:creationId xmlns:a16="http://schemas.microsoft.com/office/drawing/2014/main" id="{18526068-78E9-4B93-BD30-98FA506F6F3E}"/>
              </a:ext>
            </a:extLst>
          </p:cNvPr>
          <p:cNvSpPr>
            <a:spLocks noChangeAspect="1"/>
          </p:cNvSpPr>
          <p:nvPr/>
        </p:nvSpPr>
        <p:spPr>
          <a:xfrm>
            <a:off x="5747282" y="2957252"/>
            <a:ext cx="173736" cy="173736"/>
          </a:xfrm>
          <a:prstGeom prst="flowChartOr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ardrop 62">
            <a:extLst>
              <a:ext uri="{FF2B5EF4-FFF2-40B4-BE49-F238E27FC236}">
                <a16:creationId xmlns:a16="http://schemas.microsoft.com/office/drawing/2014/main" id="{BB3F3F37-F719-4BBF-A94B-9229D53B020C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5833938" y="2883451"/>
            <a:ext cx="182880" cy="160021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Flowchart: Or 63">
            <a:extLst>
              <a:ext uri="{FF2B5EF4-FFF2-40B4-BE49-F238E27FC236}">
                <a16:creationId xmlns:a16="http://schemas.microsoft.com/office/drawing/2014/main" id="{6EE368DA-217B-4D13-B44F-2B13A0D2500F}"/>
              </a:ext>
            </a:extLst>
          </p:cNvPr>
          <p:cNvSpPr>
            <a:spLocks noChangeAspect="1"/>
          </p:cNvSpPr>
          <p:nvPr/>
        </p:nvSpPr>
        <p:spPr>
          <a:xfrm>
            <a:off x="11320765" y="2769238"/>
            <a:ext cx="109728" cy="109728"/>
          </a:xfrm>
          <a:prstGeom prst="flowChartOr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eardrop 64">
            <a:extLst>
              <a:ext uri="{FF2B5EF4-FFF2-40B4-BE49-F238E27FC236}">
                <a16:creationId xmlns:a16="http://schemas.microsoft.com/office/drawing/2014/main" id="{A398E118-FDE5-4847-A0BC-8F5711C3D869}"/>
              </a:ext>
            </a:extLst>
          </p:cNvPr>
          <p:cNvSpPr/>
          <p:nvPr/>
        </p:nvSpPr>
        <p:spPr>
          <a:xfrm rot="5400000">
            <a:off x="11231206" y="2678560"/>
            <a:ext cx="146304" cy="146304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ardrop 65">
            <a:extLst>
              <a:ext uri="{FF2B5EF4-FFF2-40B4-BE49-F238E27FC236}">
                <a16:creationId xmlns:a16="http://schemas.microsoft.com/office/drawing/2014/main" id="{E9F0AD0D-860D-437E-A165-0573E26B00C8}"/>
              </a:ext>
            </a:extLst>
          </p:cNvPr>
          <p:cNvSpPr>
            <a:spLocks noChangeAspect="1"/>
          </p:cNvSpPr>
          <p:nvPr/>
        </p:nvSpPr>
        <p:spPr>
          <a:xfrm rot="5400000" flipH="1" flipV="1">
            <a:off x="11368395" y="2831089"/>
            <a:ext cx="117043" cy="102414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610519F-2DB0-4266-AD09-FEB23923BE7D}"/>
              </a:ext>
            </a:extLst>
          </p:cNvPr>
          <p:cNvSpPr>
            <a:spLocks noChangeAspect="1"/>
          </p:cNvSpPr>
          <p:nvPr/>
        </p:nvSpPr>
        <p:spPr>
          <a:xfrm>
            <a:off x="11315849" y="2764322"/>
            <a:ext cx="117043" cy="117043"/>
          </a:xfrm>
          <a:prstGeom prst="ellipse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046DD4D-ED3D-4129-A4B7-CACD21FB9917}"/>
              </a:ext>
            </a:extLst>
          </p:cNvPr>
          <p:cNvCxnSpPr/>
          <p:nvPr/>
        </p:nvCxnSpPr>
        <p:spPr>
          <a:xfrm flipH="1">
            <a:off x="10775817" y="2423514"/>
            <a:ext cx="0" cy="914400"/>
          </a:xfrm>
          <a:prstGeom prst="line">
            <a:avLst/>
          </a:prstGeom>
          <a:ln w="3175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6F69BD9-4A30-4D5E-8DD3-E1D63B3FE86F}"/>
              </a:ext>
            </a:extLst>
          </p:cNvPr>
          <p:cNvCxnSpPr>
            <a:cxnSpLocks/>
            <a:endCxn id="81" idx="6"/>
          </p:cNvCxnSpPr>
          <p:nvPr/>
        </p:nvCxnSpPr>
        <p:spPr>
          <a:xfrm>
            <a:off x="9044781" y="2396412"/>
            <a:ext cx="2351488" cy="427807"/>
          </a:xfrm>
          <a:prstGeom prst="straightConnector1">
            <a:avLst/>
          </a:prstGeom>
          <a:ln>
            <a:solidFill>
              <a:schemeClr val="tx2"/>
            </a:solidFill>
            <a:prstDash val="sysDash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2F3C2DB-6CEC-466C-B983-82E2F752CADB}"/>
              </a:ext>
            </a:extLst>
          </p:cNvPr>
          <p:cNvCxnSpPr>
            <a:cxnSpLocks/>
          </p:cNvCxnSpPr>
          <p:nvPr/>
        </p:nvCxnSpPr>
        <p:spPr>
          <a:xfrm>
            <a:off x="9047852" y="2777250"/>
            <a:ext cx="2305769" cy="45720"/>
          </a:xfrm>
          <a:prstGeom prst="straightConnector1">
            <a:avLst/>
          </a:prstGeom>
          <a:ln>
            <a:solidFill>
              <a:schemeClr val="tx2"/>
            </a:solidFill>
            <a:prstDash val="sysDash"/>
            <a:round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E8BEE87-015E-4A32-B9A6-2A1B12428B0B}"/>
                  </a:ext>
                </a:extLst>
              </p:cNvPr>
              <p:cNvSpPr txBox="1"/>
              <p:nvPr/>
            </p:nvSpPr>
            <p:spPr>
              <a:xfrm>
                <a:off x="10331312" y="2215643"/>
                <a:ext cx="88834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9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9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9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9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9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9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</m:d>
                    </m:oMath>
                  </m:oMathPara>
                </a14:m>
                <a:endParaRPr lang="en-US" sz="900" b="1" dirty="0" err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E8BEE87-015E-4A32-B9A6-2A1B12428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1312" y="2215643"/>
                <a:ext cx="888345" cy="230832"/>
              </a:xfrm>
              <a:prstGeom prst="rect">
                <a:avLst/>
              </a:prstGeom>
              <a:blipFill>
                <a:blip r:embed="rId6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669ECFFA-2246-462C-BE46-2F4085B78D73}"/>
              </a:ext>
            </a:extLst>
          </p:cNvPr>
          <p:cNvCxnSpPr>
            <a:cxnSpLocks/>
          </p:cNvCxnSpPr>
          <p:nvPr/>
        </p:nvCxnSpPr>
        <p:spPr>
          <a:xfrm flipV="1">
            <a:off x="5744866" y="2882019"/>
            <a:ext cx="5669280" cy="0"/>
          </a:xfrm>
          <a:prstGeom prst="straightConnector1">
            <a:avLst/>
          </a:prstGeom>
          <a:ln>
            <a:solidFill>
              <a:schemeClr val="tx2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CD5B49A-1EB1-4E62-8949-ADE5F8499967}"/>
              </a:ext>
            </a:extLst>
          </p:cNvPr>
          <p:cNvCxnSpPr>
            <a:cxnSpLocks/>
          </p:cNvCxnSpPr>
          <p:nvPr/>
        </p:nvCxnSpPr>
        <p:spPr>
          <a:xfrm flipH="1">
            <a:off x="7004402" y="2948929"/>
            <a:ext cx="1" cy="228600"/>
          </a:xfrm>
          <a:prstGeom prst="line">
            <a:avLst/>
          </a:prstGeom>
          <a:ln>
            <a:solidFill>
              <a:schemeClr val="tx2"/>
            </a:solidFill>
            <a:headEnd type="diamond" w="lg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30D0D2B-3B55-45EF-9980-5ED2AAECEC08}"/>
              </a:ext>
            </a:extLst>
          </p:cNvPr>
          <p:cNvCxnSpPr>
            <a:cxnSpLocks/>
          </p:cNvCxnSpPr>
          <p:nvPr/>
        </p:nvCxnSpPr>
        <p:spPr>
          <a:xfrm flipH="1" flipV="1">
            <a:off x="7004719" y="2574203"/>
            <a:ext cx="1" cy="228600"/>
          </a:xfrm>
          <a:prstGeom prst="line">
            <a:avLst/>
          </a:prstGeom>
          <a:ln>
            <a:solidFill>
              <a:schemeClr val="tx2"/>
            </a:solidFill>
            <a:headEnd type="diamond" w="lg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2C30B395-2B76-425B-ABEA-898CCDBC45A7}"/>
              </a:ext>
            </a:extLst>
          </p:cNvPr>
          <p:cNvCxnSpPr>
            <a:cxnSpLocks/>
          </p:cNvCxnSpPr>
          <p:nvPr/>
        </p:nvCxnSpPr>
        <p:spPr>
          <a:xfrm>
            <a:off x="9068559" y="2592060"/>
            <a:ext cx="2281991" cy="22860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9E8D2C18-9579-4E54-88F2-84B74CCE42D1}"/>
              </a:ext>
            </a:extLst>
          </p:cNvPr>
          <p:cNvSpPr/>
          <p:nvPr/>
        </p:nvSpPr>
        <p:spPr>
          <a:xfrm>
            <a:off x="10599840" y="2861240"/>
            <a:ext cx="45719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5C1D34C-C9A1-45DF-BE0F-5ABC21093C7D}"/>
                  </a:ext>
                </a:extLst>
              </p:cNvPr>
              <p:cNvSpPr txBox="1"/>
              <p:nvPr/>
            </p:nvSpPr>
            <p:spPr>
              <a:xfrm>
                <a:off x="10398717" y="2890847"/>
                <a:ext cx="45060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d>
                    </m:oMath>
                  </m:oMathPara>
                </a14:m>
                <a:endParaRPr lang="en-US" sz="900" b="1" dirty="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5C1D34C-C9A1-45DF-BE0F-5ABC21093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8717" y="2890847"/>
                <a:ext cx="450603" cy="230832"/>
              </a:xfrm>
              <a:prstGeom prst="rect">
                <a:avLst/>
              </a:prstGeom>
              <a:blipFill>
                <a:blip r:embed="rId7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FE32F35-188A-40B2-BB37-E3DE48FA13AA}"/>
                  </a:ext>
                </a:extLst>
              </p:cNvPr>
              <p:cNvSpPr txBox="1"/>
              <p:nvPr/>
            </p:nvSpPr>
            <p:spPr>
              <a:xfrm>
                <a:off x="11154680" y="2888995"/>
                <a:ext cx="41942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05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05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05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05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</m:oMath>
                  </m:oMathPara>
                </a14:m>
                <a:endParaRPr lang="en-US" sz="1050" b="1" dirty="0" err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FE32F35-188A-40B2-BB37-E3DE48FA1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4680" y="2888995"/>
                <a:ext cx="419423" cy="2616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67FD69F-BB30-4372-A2BA-5A19EA54092E}"/>
                  </a:ext>
                </a:extLst>
              </p:cNvPr>
              <p:cNvSpPr txBox="1"/>
              <p:nvPr/>
            </p:nvSpPr>
            <p:spPr>
              <a:xfrm>
                <a:off x="6566731" y="2355440"/>
                <a:ext cx="87708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9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9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9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US" sz="9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9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9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d>
                    </m:oMath>
                  </m:oMathPara>
                </a14:m>
                <a:endParaRPr lang="en-US" sz="900" b="1" dirty="0" err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67FD69F-BB30-4372-A2BA-5A19EA540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6731" y="2355440"/>
                <a:ext cx="877085" cy="2308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Oval 79">
            <a:extLst>
              <a:ext uri="{FF2B5EF4-FFF2-40B4-BE49-F238E27FC236}">
                <a16:creationId xmlns:a16="http://schemas.microsoft.com/office/drawing/2014/main" id="{B00AEC8A-84B5-4CB7-9A78-7970F29B80CB}"/>
              </a:ext>
            </a:extLst>
          </p:cNvPr>
          <p:cNvSpPr/>
          <p:nvPr/>
        </p:nvSpPr>
        <p:spPr>
          <a:xfrm>
            <a:off x="6982116" y="2858944"/>
            <a:ext cx="45719" cy="4572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E9931AC7-0E3C-4800-B7FE-B5E954291A57}"/>
              </a:ext>
            </a:extLst>
          </p:cNvPr>
          <p:cNvSpPr/>
          <p:nvPr/>
        </p:nvSpPr>
        <p:spPr>
          <a:xfrm>
            <a:off x="11350550" y="2801359"/>
            <a:ext cx="45719" cy="4572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3C137FCF-CE03-48B6-BDF6-F2F1AE7F4F49}"/>
              </a:ext>
            </a:extLst>
          </p:cNvPr>
          <p:cNvSpPr/>
          <p:nvPr/>
        </p:nvSpPr>
        <p:spPr>
          <a:xfrm>
            <a:off x="9022840" y="2566421"/>
            <a:ext cx="45719" cy="4572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E4F5C31A-2FF9-4FCC-973F-C712F397FCD3}"/>
                  </a:ext>
                </a:extLst>
              </p:cNvPr>
              <p:cNvSpPr txBox="1"/>
              <p:nvPr/>
            </p:nvSpPr>
            <p:spPr>
              <a:xfrm>
                <a:off x="8816983" y="2372060"/>
                <a:ext cx="46171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9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9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9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</m:oMath>
                  </m:oMathPara>
                </a14:m>
                <a:endParaRPr lang="en-US" sz="900" b="1" dirty="0" err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E4F5C31A-2FF9-4FCC-973F-C712F397F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6983" y="2372060"/>
                <a:ext cx="461710" cy="2308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06FCE489-7503-40D5-8D14-3E460427FD5C}"/>
                  </a:ext>
                </a:extLst>
              </p:cNvPr>
              <p:cNvSpPr txBox="1"/>
              <p:nvPr/>
            </p:nvSpPr>
            <p:spPr>
              <a:xfrm>
                <a:off x="9234466" y="2574399"/>
                <a:ext cx="36636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𝜶</m:t>
                      </m:r>
                    </m:oMath>
                  </m:oMathPara>
                </a14:m>
                <a:endParaRPr lang="en-US" sz="1000" b="1" dirty="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06FCE489-7503-40D5-8D14-3E460427F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4466" y="2574399"/>
                <a:ext cx="366365" cy="2462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Oval 84">
            <a:extLst>
              <a:ext uri="{FF2B5EF4-FFF2-40B4-BE49-F238E27FC236}">
                <a16:creationId xmlns:a16="http://schemas.microsoft.com/office/drawing/2014/main" id="{215093AB-D61E-47B8-B20B-560C576BA337}"/>
              </a:ext>
            </a:extLst>
          </p:cNvPr>
          <p:cNvSpPr/>
          <p:nvPr/>
        </p:nvSpPr>
        <p:spPr>
          <a:xfrm>
            <a:off x="10749912" y="2738602"/>
            <a:ext cx="45719" cy="4572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86" name="Arc 85">
            <a:extLst>
              <a:ext uri="{FF2B5EF4-FFF2-40B4-BE49-F238E27FC236}">
                <a16:creationId xmlns:a16="http://schemas.microsoft.com/office/drawing/2014/main" id="{52960CA1-1713-4D07-BB63-B088508E7DC5}"/>
              </a:ext>
            </a:extLst>
          </p:cNvPr>
          <p:cNvSpPr/>
          <p:nvPr/>
        </p:nvSpPr>
        <p:spPr>
          <a:xfrm>
            <a:off x="9301180" y="2126932"/>
            <a:ext cx="1897795" cy="1534368"/>
          </a:xfrm>
          <a:prstGeom prst="arc">
            <a:avLst>
              <a:gd name="adj1" fmla="val 10871953"/>
              <a:gd name="adj2" fmla="val 11826737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6D2696F4-7474-4B4C-8970-AF862ADBD108}"/>
              </a:ext>
            </a:extLst>
          </p:cNvPr>
          <p:cNvSpPr/>
          <p:nvPr/>
        </p:nvSpPr>
        <p:spPr>
          <a:xfrm>
            <a:off x="8876194" y="2212594"/>
            <a:ext cx="338328" cy="132588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88" name="Teardrop 87">
            <a:extLst>
              <a:ext uri="{FF2B5EF4-FFF2-40B4-BE49-F238E27FC236}">
                <a16:creationId xmlns:a16="http://schemas.microsoft.com/office/drawing/2014/main" id="{FEE80AB3-9FB0-43CE-90AC-8160B51DE6D0}"/>
              </a:ext>
            </a:extLst>
          </p:cNvPr>
          <p:cNvSpPr/>
          <p:nvPr/>
        </p:nvSpPr>
        <p:spPr>
          <a:xfrm>
            <a:off x="5648798" y="3046290"/>
            <a:ext cx="182880" cy="18288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2D88C1CC-F6CF-4DEB-9848-01F4FEEAFD74}"/>
              </a:ext>
            </a:extLst>
          </p:cNvPr>
          <p:cNvSpPr>
            <a:spLocks noChangeAspect="1"/>
          </p:cNvSpPr>
          <p:nvPr/>
        </p:nvSpPr>
        <p:spPr>
          <a:xfrm>
            <a:off x="5739284" y="2953456"/>
            <a:ext cx="182880" cy="182880"/>
          </a:xfrm>
          <a:prstGeom prst="ellipse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63A6A9C0-87A9-4062-89DA-F3214D3D7BCE}"/>
                  </a:ext>
                </a:extLst>
              </p:cNvPr>
              <p:cNvSpPr txBox="1"/>
              <p:nvPr/>
            </p:nvSpPr>
            <p:spPr>
              <a:xfrm>
                <a:off x="5399572" y="3118867"/>
                <a:ext cx="86845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9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9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9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9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9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9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,−</m:t>
                          </m:r>
                          <m:r>
                            <a:rPr lang="en-US" sz="9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US" sz="900" b="1" dirty="0" err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63A6A9C0-87A9-4062-89DA-F3214D3D7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572" y="3118867"/>
                <a:ext cx="868455" cy="2308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DB7092A-617A-47EC-95F6-C82D2A8557A0}"/>
              </a:ext>
            </a:extLst>
          </p:cNvPr>
          <p:cNvCxnSpPr>
            <a:cxnSpLocks/>
          </p:cNvCxnSpPr>
          <p:nvPr/>
        </p:nvCxnSpPr>
        <p:spPr>
          <a:xfrm flipV="1">
            <a:off x="5833451" y="2396412"/>
            <a:ext cx="3200400" cy="644651"/>
          </a:xfrm>
          <a:prstGeom prst="straightConnector1">
            <a:avLst/>
          </a:prstGeom>
          <a:ln>
            <a:solidFill>
              <a:schemeClr val="tx2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D1078C57-DB49-4604-8009-BBB9CC1357F2}"/>
              </a:ext>
            </a:extLst>
          </p:cNvPr>
          <p:cNvCxnSpPr>
            <a:cxnSpLocks/>
          </p:cNvCxnSpPr>
          <p:nvPr/>
        </p:nvCxnSpPr>
        <p:spPr>
          <a:xfrm flipV="1">
            <a:off x="5827994" y="2778515"/>
            <a:ext cx="3200400" cy="265176"/>
          </a:xfrm>
          <a:prstGeom prst="straightConnector1">
            <a:avLst/>
          </a:prstGeom>
          <a:ln>
            <a:solidFill>
              <a:schemeClr val="tx2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303F5850-94F7-49A0-A3FD-20021DA43DE8}"/>
              </a:ext>
            </a:extLst>
          </p:cNvPr>
          <p:cNvCxnSpPr>
            <a:cxnSpLocks/>
          </p:cNvCxnSpPr>
          <p:nvPr/>
        </p:nvCxnSpPr>
        <p:spPr>
          <a:xfrm flipV="1">
            <a:off x="5838263" y="2588587"/>
            <a:ext cx="3200400" cy="457200"/>
          </a:xfrm>
          <a:prstGeom prst="straightConnector1">
            <a:avLst/>
          </a:prstGeom>
          <a:ln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>
            <a:extLst>
              <a:ext uri="{FF2B5EF4-FFF2-40B4-BE49-F238E27FC236}">
                <a16:creationId xmlns:a16="http://schemas.microsoft.com/office/drawing/2014/main" id="{7CA63D74-7EDF-4886-BE66-5388F5AC06B8}"/>
              </a:ext>
            </a:extLst>
          </p:cNvPr>
          <p:cNvSpPr/>
          <p:nvPr/>
        </p:nvSpPr>
        <p:spPr>
          <a:xfrm>
            <a:off x="5811818" y="3021453"/>
            <a:ext cx="45719" cy="4572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8A38EAC-175D-421D-ACCC-3340507CC625}"/>
              </a:ext>
            </a:extLst>
          </p:cNvPr>
          <p:cNvSpPr txBox="1"/>
          <p:nvPr/>
        </p:nvSpPr>
        <p:spPr>
          <a:xfrm>
            <a:off x="9850501" y="3316725"/>
            <a:ext cx="673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+mj-lt"/>
                <a:cs typeface="Times New Roman" panose="02020603050405020304" pitchFamily="18" charset="0"/>
              </a:rPr>
              <a:t>Image Sensor</a:t>
            </a:r>
            <a:endParaRPr lang="en-US" sz="20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96" name="Connector: Curved 95">
            <a:extLst>
              <a:ext uri="{FF2B5EF4-FFF2-40B4-BE49-F238E27FC236}">
                <a16:creationId xmlns:a16="http://schemas.microsoft.com/office/drawing/2014/main" id="{31EA957C-57ED-4686-94A2-05876470EB45}"/>
              </a:ext>
            </a:extLst>
          </p:cNvPr>
          <p:cNvCxnSpPr>
            <a:cxnSpLocks/>
          </p:cNvCxnSpPr>
          <p:nvPr/>
        </p:nvCxnSpPr>
        <p:spPr>
          <a:xfrm flipV="1">
            <a:off x="10484466" y="3265031"/>
            <a:ext cx="273943" cy="205582"/>
          </a:xfrm>
          <a:prstGeom prst="curvedConnector3">
            <a:avLst/>
          </a:prstGeom>
          <a:ln w="6350">
            <a:solidFill>
              <a:schemeClr val="tx1"/>
            </a:solidFill>
            <a:prstDash val="sysDash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D023AF55-51EC-477E-A0AF-F0D9B1697E98}"/>
              </a:ext>
            </a:extLst>
          </p:cNvPr>
          <p:cNvSpPr txBox="1"/>
          <p:nvPr/>
        </p:nvSpPr>
        <p:spPr>
          <a:xfrm>
            <a:off x="7717309" y="3318750"/>
            <a:ext cx="10689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+mj-lt"/>
                <a:cs typeface="Times New Roman" panose="02020603050405020304" pitchFamily="18" charset="0"/>
              </a:rPr>
              <a:t>Alignment Telescope Objective Lens</a:t>
            </a:r>
            <a:endParaRPr lang="en-US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9219F7A-96E9-44A2-9D2A-ECA496598F2B}"/>
              </a:ext>
            </a:extLst>
          </p:cNvPr>
          <p:cNvSpPr txBox="1"/>
          <p:nvPr/>
        </p:nvSpPr>
        <p:spPr>
          <a:xfrm>
            <a:off x="6685153" y="3318311"/>
            <a:ext cx="10689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+mj-lt"/>
                <a:cs typeface="Times New Roman" panose="02020603050405020304" pitchFamily="18" charset="0"/>
              </a:rPr>
              <a:t>Scanning Pentaprism Aperture</a:t>
            </a:r>
            <a:endParaRPr lang="en-US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3D17060C-1DB4-46AA-B757-92237EC858D2}"/>
              </a:ext>
            </a:extLst>
          </p:cNvPr>
          <p:cNvSpPr/>
          <p:nvPr/>
        </p:nvSpPr>
        <p:spPr>
          <a:xfrm>
            <a:off x="7023581" y="3052495"/>
            <a:ext cx="197766" cy="287291"/>
          </a:xfrm>
          <a:custGeom>
            <a:avLst/>
            <a:gdLst>
              <a:gd name="connsiteX0" fmla="*/ 268605 w 330234"/>
              <a:gd name="connsiteY0" fmla="*/ 331480 h 331480"/>
              <a:gd name="connsiteX1" fmla="*/ 311467 w 330234"/>
              <a:gd name="connsiteY1" fmla="*/ 42873 h 331480"/>
              <a:gd name="connsiteX2" fmla="*/ 0 w 330234"/>
              <a:gd name="connsiteY2" fmla="*/ 2868 h 331480"/>
              <a:gd name="connsiteX0" fmla="*/ 268605 w 284461"/>
              <a:gd name="connsiteY0" fmla="*/ 328990 h 328990"/>
              <a:gd name="connsiteX1" fmla="*/ 211455 w 284461"/>
              <a:gd name="connsiteY1" fmla="*/ 60385 h 328990"/>
              <a:gd name="connsiteX2" fmla="*/ 0 w 284461"/>
              <a:gd name="connsiteY2" fmla="*/ 378 h 328990"/>
              <a:gd name="connsiteX0" fmla="*/ 268605 w 275739"/>
              <a:gd name="connsiteY0" fmla="*/ 331480 h 331480"/>
              <a:gd name="connsiteX1" fmla="*/ 97155 w 275739"/>
              <a:gd name="connsiteY1" fmla="*/ 42872 h 331480"/>
              <a:gd name="connsiteX2" fmla="*/ 0 w 275739"/>
              <a:gd name="connsiteY2" fmla="*/ 2868 h 331480"/>
              <a:gd name="connsiteX0" fmla="*/ 268605 w 286535"/>
              <a:gd name="connsiteY0" fmla="*/ 328990 h 328990"/>
              <a:gd name="connsiteX1" fmla="*/ 222885 w 286535"/>
              <a:gd name="connsiteY1" fmla="*/ 60384 h 328990"/>
              <a:gd name="connsiteX2" fmla="*/ 0 w 286535"/>
              <a:gd name="connsiteY2" fmla="*/ 378 h 328990"/>
              <a:gd name="connsiteX0" fmla="*/ 268605 w 284009"/>
              <a:gd name="connsiteY0" fmla="*/ 329086 h 329086"/>
              <a:gd name="connsiteX1" fmla="*/ 208597 w 284009"/>
              <a:gd name="connsiteY1" fmla="*/ 57622 h 329086"/>
              <a:gd name="connsiteX2" fmla="*/ 0 w 284009"/>
              <a:gd name="connsiteY2" fmla="*/ 474 h 329086"/>
              <a:gd name="connsiteX0" fmla="*/ 268605 w 284009"/>
              <a:gd name="connsiteY0" fmla="*/ 334841 h 334841"/>
              <a:gd name="connsiteX1" fmla="*/ 208597 w 284009"/>
              <a:gd name="connsiteY1" fmla="*/ 57662 h 334841"/>
              <a:gd name="connsiteX2" fmla="*/ 0 w 284009"/>
              <a:gd name="connsiteY2" fmla="*/ 514 h 334841"/>
              <a:gd name="connsiteX0" fmla="*/ 268605 w 269079"/>
              <a:gd name="connsiteY0" fmla="*/ 334841 h 334841"/>
              <a:gd name="connsiteX1" fmla="*/ 208597 w 269079"/>
              <a:gd name="connsiteY1" fmla="*/ 57662 h 334841"/>
              <a:gd name="connsiteX2" fmla="*/ 0 w 269079"/>
              <a:gd name="connsiteY2" fmla="*/ 514 h 334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079" h="334841">
                <a:moveTo>
                  <a:pt x="268605" y="334841"/>
                </a:moveTo>
                <a:cubicBezTo>
                  <a:pt x="272415" y="212207"/>
                  <a:pt x="253364" y="113383"/>
                  <a:pt x="208597" y="57662"/>
                </a:cubicBezTo>
                <a:cubicBezTo>
                  <a:pt x="163830" y="1941"/>
                  <a:pt x="40005" y="-1867"/>
                  <a:pt x="0" y="514"/>
                </a:cubicBezTo>
              </a:path>
            </a:pathLst>
          </a:custGeom>
          <a:ln w="6350">
            <a:solidFill>
              <a:schemeClr val="tx1"/>
            </a:solidFill>
            <a:prstDash val="sysDash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224887AC-2CC5-4986-B14D-1FC2FA02524C}"/>
              </a:ext>
            </a:extLst>
          </p:cNvPr>
          <p:cNvSpPr/>
          <p:nvPr/>
        </p:nvSpPr>
        <p:spPr>
          <a:xfrm flipH="1">
            <a:off x="8285551" y="3130506"/>
            <a:ext cx="592472" cy="209280"/>
          </a:xfrm>
          <a:custGeom>
            <a:avLst/>
            <a:gdLst>
              <a:gd name="connsiteX0" fmla="*/ 268605 w 330234"/>
              <a:gd name="connsiteY0" fmla="*/ 331480 h 331480"/>
              <a:gd name="connsiteX1" fmla="*/ 311467 w 330234"/>
              <a:gd name="connsiteY1" fmla="*/ 42873 h 331480"/>
              <a:gd name="connsiteX2" fmla="*/ 0 w 330234"/>
              <a:gd name="connsiteY2" fmla="*/ 2868 h 331480"/>
              <a:gd name="connsiteX0" fmla="*/ 268605 w 284461"/>
              <a:gd name="connsiteY0" fmla="*/ 328990 h 328990"/>
              <a:gd name="connsiteX1" fmla="*/ 211455 w 284461"/>
              <a:gd name="connsiteY1" fmla="*/ 60385 h 328990"/>
              <a:gd name="connsiteX2" fmla="*/ 0 w 284461"/>
              <a:gd name="connsiteY2" fmla="*/ 378 h 328990"/>
              <a:gd name="connsiteX0" fmla="*/ 268605 w 275739"/>
              <a:gd name="connsiteY0" fmla="*/ 331480 h 331480"/>
              <a:gd name="connsiteX1" fmla="*/ 97155 w 275739"/>
              <a:gd name="connsiteY1" fmla="*/ 42872 h 331480"/>
              <a:gd name="connsiteX2" fmla="*/ 0 w 275739"/>
              <a:gd name="connsiteY2" fmla="*/ 2868 h 331480"/>
              <a:gd name="connsiteX0" fmla="*/ 268605 w 286535"/>
              <a:gd name="connsiteY0" fmla="*/ 328990 h 328990"/>
              <a:gd name="connsiteX1" fmla="*/ 222885 w 286535"/>
              <a:gd name="connsiteY1" fmla="*/ 60384 h 328990"/>
              <a:gd name="connsiteX2" fmla="*/ 0 w 286535"/>
              <a:gd name="connsiteY2" fmla="*/ 378 h 328990"/>
              <a:gd name="connsiteX0" fmla="*/ 268605 w 284009"/>
              <a:gd name="connsiteY0" fmla="*/ 329086 h 329086"/>
              <a:gd name="connsiteX1" fmla="*/ 208597 w 284009"/>
              <a:gd name="connsiteY1" fmla="*/ 57622 h 329086"/>
              <a:gd name="connsiteX2" fmla="*/ 0 w 284009"/>
              <a:gd name="connsiteY2" fmla="*/ 474 h 329086"/>
              <a:gd name="connsiteX0" fmla="*/ 268605 w 284009"/>
              <a:gd name="connsiteY0" fmla="*/ 334841 h 334841"/>
              <a:gd name="connsiteX1" fmla="*/ 208597 w 284009"/>
              <a:gd name="connsiteY1" fmla="*/ 57662 h 334841"/>
              <a:gd name="connsiteX2" fmla="*/ 0 w 284009"/>
              <a:gd name="connsiteY2" fmla="*/ 514 h 334841"/>
              <a:gd name="connsiteX0" fmla="*/ 268605 w 269079"/>
              <a:gd name="connsiteY0" fmla="*/ 334841 h 334841"/>
              <a:gd name="connsiteX1" fmla="*/ 208597 w 269079"/>
              <a:gd name="connsiteY1" fmla="*/ 57662 h 334841"/>
              <a:gd name="connsiteX2" fmla="*/ 0 w 269079"/>
              <a:gd name="connsiteY2" fmla="*/ 514 h 334841"/>
              <a:gd name="connsiteX0" fmla="*/ 268605 w 269079"/>
              <a:gd name="connsiteY0" fmla="*/ 334327 h 334327"/>
              <a:gd name="connsiteX1" fmla="*/ 208597 w 269079"/>
              <a:gd name="connsiteY1" fmla="*/ 57148 h 334327"/>
              <a:gd name="connsiteX2" fmla="*/ 121638 w 269079"/>
              <a:gd name="connsiteY2" fmla="*/ 17029 h 334327"/>
              <a:gd name="connsiteX3" fmla="*/ 0 w 269079"/>
              <a:gd name="connsiteY3" fmla="*/ 0 h 334327"/>
              <a:gd name="connsiteX0" fmla="*/ 268605 w 273257"/>
              <a:gd name="connsiteY0" fmla="*/ 334327 h 334327"/>
              <a:gd name="connsiteX1" fmla="*/ 240503 w 273257"/>
              <a:gd name="connsiteY1" fmla="*/ 107105 h 334327"/>
              <a:gd name="connsiteX2" fmla="*/ 121638 w 273257"/>
              <a:gd name="connsiteY2" fmla="*/ 17029 h 334327"/>
              <a:gd name="connsiteX3" fmla="*/ 0 w 273257"/>
              <a:gd name="connsiteY3" fmla="*/ 0 h 334327"/>
              <a:gd name="connsiteX0" fmla="*/ 268605 w 269560"/>
              <a:gd name="connsiteY0" fmla="*/ 334327 h 334327"/>
              <a:gd name="connsiteX1" fmla="*/ 240503 w 269560"/>
              <a:gd name="connsiteY1" fmla="*/ 107105 h 334327"/>
              <a:gd name="connsiteX2" fmla="*/ 121638 w 269560"/>
              <a:gd name="connsiteY2" fmla="*/ 17029 h 334327"/>
              <a:gd name="connsiteX3" fmla="*/ 0 w 269560"/>
              <a:gd name="connsiteY3" fmla="*/ 0 h 334327"/>
              <a:gd name="connsiteX0" fmla="*/ 268605 w 269389"/>
              <a:gd name="connsiteY0" fmla="*/ 334327 h 334327"/>
              <a:gd name="connsiteX1" fmla="*/ 240503 w 269389"/>
              <a:gd name="connsiteY1" fmla="*/ 107105 h 334327"/>
              <a:gd name="connsiteX2" fmla="*/ 138182 w 269389"/>
              <a:gd name="connsiteY2" fmla="*/ 13699 h 334327"/>
              <a:gd name="connsiteX3" fmla="*/ 0 w 269389"/>
              <a:gd name="connsiteY3" fmla="*/ 0 h 334327"/>
              <a:gd name="connsiteX0" fmla="*/ 268605 w 269465"/>
              <a:gd name="connsiteY0" fmla="*/ 334327 h 334327"/>
              <a:gd name="connsiteX1" fmla="*/ 240503 w 269465"/>
              <a:gd name="connsiteY1" fmla="*/ 107105 h 334327"/>
              <a:gd name="connsiteX2" fmla="*/ 129616 w 269465"/>
              <a:gd name="connsiteY2" fmla="*/ 102829 h 334327"/>
              <a:gd name="connsiteX3" fmla="*/ 0 w 269465"/>
              <a:gd name="connsiteY3" fmla="*/ 0 h 334327"/>
              <a:gd name="connsiteX0" fmla="*/ 268605 w 269465"/>
              <a:gd name="connsiteY0" fmla="*/ 334327 h 334327"/>
              <a:gd name="connsiteX1" fmla="*/ 240503 w 269465"/>
              <a:gd name="connsiteY1" fmla="*/ 107105 h 334327"/>
              <a:gd name="connsiteX2" fmla="*/ 129616 w 269465"/>
              <a:gd name="connsiteY2" fmla="*/ 102829 h 334327"/>
              <a:gd name="connsiteX3" fmla="*/ 0 w 269465"/>
              <a:gd name="connsiteY3" fmla="*/ 0 h 334327"/>
              <a:gd name="connsiteX0" fmla="*/ 268605 w 269465"/>
              <a:gd name="connsiteY0" fmla="*/ 334327 h 334327"/>
              <a:gd name="connsiteX1" fmla="*/ 240503 w 269465"/>
              <a:gd name="connsiteY1" fmla="*/ 107105 h 334327"/>
              <a:gd name="connsiteX2" fmla="*/ 129616 w 269465"/>
              <a:gd name="connsiteY2" fmla="*/ 102829 h 334327"/>
              <a:gd name="connsiteX3" fmla="*/ 0 w 269465"/>
              <a:gd name="connsiteY3" fmla="*/ 0 h 334327"/>
              <a:gd name="connsiteX0" fmla="*/ 268605 w 268965"/>
              <a:gd name="connsiteY0" fmla="*/ 334327 h 334327"/>
              <a:gd name="connsiteX1" fmla="*/ 222146 w 268965"/>
              <a:gd name="connsiteY1" fmla="*/ 160583 h 334327"/>
              <a:gd name="connsiteX2" fmla="*/ 129616 w 268965"/>
              <a:gd name="connsiteY2" fmla="*/ 102829 h 334327"/>
              <a:gd name="connsiteX3" fmla="*/ 0 w 268965"/>
              <a:gd name="connsiteY3" fmla="*/ 0 h 334327"/>
              <a:gd name="connsiteX0" fmla="*/ 268605 w 268996"/>
              <a:gd name="connsiteY0" fmla="*/ 334327 h 334327"/>
              <a:gd name="connsiteX1" fmla="*/ 222146 w 268996"/>
              <a:gd name="connsiteY1" fmla="*/ 160583 h 334327"/>
              <a:gd name="connsiteX2" fmla="*/ 129616 w 268996"/>
              <a:gd name="connsiteY2" fmla="*/ 102829 h 334327"/>
              <a:gd name="connsiteX3" fmla="*/ 0 w 268996"/>
              <a:gd name="connsiteY3" fmla="*/ 0 h 334327"/>
              <a:gd name="connsiteX0" fmla="*/ 268605 w 269019"/>
              <a:gd name="connsiteY0" fmla="*/ 356521 h 356521"/>
              <a:gd name="connsiteX1" fmla="*/ 222146 w 269019"/>
              <a:gd name="connsiteY1" fmla="*/ 182777 h 356521"/>
              <a:gd name="connsiteX2" fmla="*/ 104997 w 269019"/>
              <a:gd name="connsiteY2" fmla="*/ 64777 h 356521"/>
              <a:gd name="connsiteX3" fmla="*/ 0 w 269019"/>
              <a:gd name="connsiteY3" fmla="*/ 22194 h 356521"/>
              <a:gd name="connsiteX0" fmla="*/ 268605 w 269019"/>
              <a:gd name="connsiteY0" fmla="*/ 336802 h 336802"/>
              <a:gd name="connsiteX1" fmla="*/ 222146 w 269019"/>
              <a:gd name="connsiteY1" fmla="*/ 163058 h 336802"/>
              <a:gd name="connsiteX2" fmla="*/ 104997 w 269019"/>
              <a:gd name="connsiteY2" fmla="*/ 45058 h 336802"/>
              <a:gd name="connsiteX3" fmla="*/ 0 w 269019"/>
              <a:gd name="connsiteY3" fmla="*/ 2475 h 336802"/>
              <a:gd name="connsiteX0" fmla="*/ 268605 w 268777"/>
              <a:gd name="connsiteY0" fmla="*/ 336802 h 336802"/>
              <a:gd name="connsiteX1" fmla="*/ 184725 w 268777"/>
              <a:gd name="connsiteY1" fmla="*/ 134369 h 336802"/>
              <a:gd name="connsiteX2" fmla="*/ 104997 w 268777"/>
              <a:gd name="connsiteY2" fmla="*/ 45058 h 336802"/>
              <a:gd name="connsiteX3" fmla="*/ 0 w 268777"/>
              <a:gd name="connsiteY3" fmla="*/ 2475 h 336802"/>
              <a:gd name="connsiteX0" fmla="*/ 268605 w 268788"/>
              <a:gd name="connsiteY0" fmla="*/ 336802 h 336802"/>
              <a:gd name="connsiteX1" fmla="*/ 184725 w 268788"/>
              <a:gd name="connsiteY1" fmla="*/ 134369 h 336802"/>
              <a:gd name="connsiteX2" fmla="*/ 104997 w 268788"/>
              <a:gd name="connsiteY2" fmla="*/ 45058 h 336802"/>
              <a:gd name="connsiteX3" fmla="*/ 0 w 268788"/>
              <a:gd name="connsiteY3" fmla="*/ 2475 h 336802"/>
              <a:gd name="connsiteX0" fmla="*/ 268605 w 268788"/>
              <a:gd name="connsiteY0" fmla="*/ 336802 h 336802"/>
              <a:gd name="connsiteX1" fmla="*/ 184725 w 268788"/>
              <a:gd name="connsiteY1" fmla="*/ 134369 h 336802"/>
              <a:gd name="connsiteX2" fmla="*/ 104997 w 268788"/>
              <a:gd name="connsiteY2" fmla="*/ 45058 h 336802"/>
              <a:gd name="connsiteX3" fmla="*/ 0 w 268788"/>
              <a:gd name="connsiteY3" fmla="*/ 2475 h 336802"/>
              <a:gd name="connsiteX0" fmla="*/ 268605 w 268735"/>
              <a:gd name="connsiteY0" fmla="*/ 336802 h 336802"/>
              <a:gd name="connsiteX1" fmla="*/ 160806 w 268735"/>
              <a:gd name="connsiteY1" fmla="*/ 174187 h 336802"/>
              <a:gd name="connsiteX2" fmla="*/ 104997 w 268735"/>
              <a:gd name="connsiteY2" fmla="*/ 45058 h 336802"/>
              <a:gd name="connsiteX3" fmla="*/ 0 w 268735"/>
              <a:gd name="connsiteY3" fmla="*/ 2475 h 336802"/>
              <a:gd name="connsiteX0" fmla="*/ 268605 w 268731"/>
              <a:gd name="connsiteY0" fmla="*/ 336802 h 336802"/>
              <a:gd name="connsiteX1" fmla="*/ 160806 w 268731"/>
              <a:gd name="connsiteY1" fmla="*/ 174187 h 336802"/>
              <a:gd name="connsiteX2" fmla="*/ 99302 w 268731"/>
              <a:gd name="connsiteY2" fmla="*/ 45058 h 336802"/>
              <a:gd name="connsiteX3" fmla="*/ 0 w 268731"/>
              <a:gd name="connsiteY3" fmla="*/ 2475 h 336802"/>
              <a:gd name="connsiteX0" fmla="*/ 268605 w 268605"/>
              <a:gd name="connsiteY0" fmla="*/ 336802 h 336802"/>
              <a:gd name="connsiteX1" fmla="*/ 160806 w 268605"/>
              <a:gd name="connsiteY1" fmla="*/ 174187 h 336802"/>
              <a:gd name="connsiteX2" fmla="*/ 99302 w 268605"/>
              <a:gd name="connsiteY2" fmla="*/ 45058 h 336802"/>
              <a:gd name="connsiteX3" fmla="*/ 0 w 268605"/>
              <a:gd name="connsiteY3" fmla="*/ 2475 h 336802"/>
              <a:gd name="connsiteX0" fmla="*/ 268605 w 268605"/>
              <a:gd name="connsiteY0" fmla="*/ 355681 h 355681"/>
              <a:gd name="connsiteX1" fmla="*/ 160806 w 268605"/>
              <a:gd name="connsiteY1" fmla="*/ 193066 h 355681"/>
              <a:gd name="connsiteX2" fmla="*/ 93607 w 268605"/>
              <a:gd name="connsiteY2" fmla="*/ 30756 h 355681"/>
              <a:gd name="connsiteX3" fmla="*/ 0 w 268605"/>
              <a:gd name="connsiteY3" fmla="*/ 21354 h 355681"/>
              <a:gd name="connsiteX0" fmla="*/ 268605 w 268605"/>
              <a:gd name="connsiteY0" fmla="*/ 338244 h 338244"/>
              <a:gd name="connsiteX1" fmla="*/ 160806 w 268605"/>
              <a:gd name="connsiteY1" fmla="*/ 175629 h 338244"/>
              <a:gd name="connsiteX2" fmla="*/ 93607 w 268605"/>
              <a:gd name="connsiteY2" fmla="*/ 13319 h 338244"/>
              <a:gd name="connsiteX3" fmla="*/ 0 w 268605"/>
              <a:gd name="connsiteY3" fmla="*/ 3917 h 338244"/>
              <a:gd name="connsiteX0" fmla="*/ 268605 w 268605"/>
              <a:gd name="connsiteY0" fmla="*/ 338244 h 338244"/>
              <a:gd name="connsiteX1" fmla="*/ 160806 w 268605"/>
              <a:gd name="connsiteY1" fmla="*/ 175629 h 338244"/>
              <a:gd name="connsiteX2" fmla="*/ 93607 w 268605"/>
              <a:gd name="connsiteY2" fmla="*/ 13319 h 338244"/>
              <a:gd name="connsiteX3" fmla="*/ 0 w 268605"/>
              <a:gd name="connsiteY3" fmla="*/ 3917 h 338244"/>
              <a:gd name="connsiteX0" fmla="*/ 268605 w 268605"/>
              <a:gd name="connsiteY0" fmla="*/ 338244 h 338244"/>
              <a:gd name="connsiteX1" fmla="*/ 160806 w 268605"/>
              <a:gd name="connsiteY1" fmla="*/ 175629 h 338244"/>
              <a:gd name="connsiteX2" fmla="*/ 93607 w 268605"/>
              <a:gd name="connsiteY2" fmla="*/ 13319 h 338244"/>
              <a:gd name="connsiteX3" fmla="*/ 0 w 268605"/>
              <a:gd name="connsiteY3" fmla="*/ 3917 h 338244"/>
              <a:gd name="connsiteX0" fmla="*/ 268605 w 268605"/>
              <a:gd name="connsiteY0" fmla="*/ 344240 h 344240"/>
              <a:gd name="connsiteX1" fmla="*/ 160806 w 268605"/>
              <a:gd name="connsiteY1" fmla="*/ 181625 h 344240"/>
              <a:gd name="connsiteX2" fmla="*/ 65049 w 268605"/>
              <a:gd name="connsiteY2" fmla="*/ 10708 h 344240"/>
              <a:gd name="connsiteX3" fmla="*/ 0 w 268605"/>
              <a:gd name="connsiteY3" fmla="*/ 9913 h 344240"/>
              <a:gd name="connsiteX0" fmla="*/ 268605 w 268605"/>
              <a:gd name="connsiteY0" fmla="*/ 334327 h 334327"/>
              <a:gd name="connsiteX1" fmla="*/ 160806 w 268605"/>
              <a:gd name="connsiteY1" fmla="*/ 171712 h 334327"/>
              <a:gd name="connsiteX2" fmla="*/ 65049 w 268605"/>
              <a:gd name="connsiteY2" fmla="*/ 795 h 334327"/>
              <a:gd name="connsiteX3" fmla="*/ 0 w 268605"/>
              <a:gd name="connsiteY3" fmla="*/ 0 h 334327"/>
              <a:gd name="connsiteX0" fmla="*/ 268605 w 268605"/>
              <a:gd name="connsiteY0" fmla="*/ 334327 h 334327"/>
              <a:gd name="connsiteX1" fmla="*/ 160806 w 268605"/>
              <a:gd name="connsiteY1" fmla="*/ 171712 h 334327"/>
              <a:gd name="connsiteX2" fmla="*/ 65049 w 268605"/>
              <a:gd name="connsiteY2" fmla="*/ 795 h 334327"/>
              <a:gd name="connsiteX3" fmla="*/ 0 w 268605"/>
              <a:gd name="connsiteY3" fmla="*/ 0 h 334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605" h="334327">
                <a:moveTo>
                  <a:pt x="268605" y="334327"/>
                </a:moveTo>
                <a:cubicBezTo>
                  <a:pt x="265581" y="155284"/>
                  <a:pt x="194732" y="227301"/>
                  <a:pt x="160806" y="171712"/>
                </a:cubicBezTo>
                <a:cubicBezTo>
                  <a:pt x="126880" y="116123"/>
                  <a:pt x="120503" y="7453"/>
                  <a:pt x="65049" y="795"/>
                </a:cubicBezTo>
                <a:cubicBezTo>
                  <a:pt x="22785" y="-1280"/>
                  <a:pt x="20273" y="2838"/>
                  <a:pt x="0" y="0"/>
                </a:cubicBezTo>
              </a:path>
            </a:pathLst>
          </a:custGeom>
          <a:ln w="6350">
            <a:solidFill>
              <a:schemeClr val="tx1"/>
            </a:solidFill>
            <a:prstDash val="sysDash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71C15A9-1B32-4B09-AD44-B7036C1A84A1}"/>
              </a:ext>
            </a:extLst>
          </p:cNvPr>
          <p:cNvSpPr/>
          <p:nvPr/>
        </p:nvSpPr>
        <p:spPr>
          <a:xfrm>
            <a:off x="9018690" y="2858664"/>
            <a:ext cx="45719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5992735-9B7E-4503-BA58-26031429A4AE}"/>
                  </a:ext>
                </a:extLst>
              </p:cNvPr>
              <p:cNvSpPr txBox="1"/>
              <p:nvPr/>
            </p:nvSpPr>
            <p:spPr>
              <a:xfrm>
                <a:off x="8817567" y="2890847"/>
                <a:ext cx="45060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d>
                    </m:oMath>
                  </m:oMathPara>
                </a14:m>
                <a:endParaRPr lang="en-US" sz="900" b="1" dirty="0" err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5992735-9B7E-4503-BA58-26031429A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7567" y="2890847"/>
                <a:ext cx="450603" cy="2308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TextBox 102">
            <a:extLst>
              <a:ext uri="{FF2B5EF4-FFF2-40B4-BE49-F238E27FC236}">
                <a16:creationId xmlns:a16="http://schemas.microsoft.com/office/drawing/2014/main" id="{59C762E4-157E-4301-819E-B4949DFDFFF3}"/>
              </a:ext>
            </a:extLst>
          </p:cNvPr>
          <p:cNvSpPr txBox="1"/>
          <p:nvPr/>
        </p:nvSpPr>
        <p:spPr>
          <a:xfrm>
            <a:off x="5851379" y="2345248"/>
            <a:ext cx="7259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+mj-lt"/>
                <a:cs typeface="Times New Roman" panose="02020603050405020304" pitchFamily="18" charset="0"/>
              </a:rPr>
              <a:t>Real or Projected Object</a:t>
            </a:r>
            <a:endParaRPr lang="en-US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02BCCC1C-3E13-4B08-B425-1BEA15388C23}"/>
              </a:ext>
            </a:extLst>
          </p:cNvPr>
          <p:cNvSpPr/>
          <p:nvPr/>
        </p:nvSpPr>
        <p:spPr>
          <a:xfrm rot="16200000">
            <a:off x="5722721" y="2778347"/>
            <a:ext cx="215448" cy="130448"/>
          </a:xfrm>
          <a:custGeom>
            <a:avLst/>
            <a:gdLst>
              <a:gd name="connsiteX0" fmla="*/ 268605 w 330234"/>
              <a:gd name="connsiteY0" fmla="*/ 331480 h 331480"/>
              <a:gd name="connsiteX1" fmla="*/ 311467 w 330234"/>
              <a:gd name="connsiteY1" fmla="*/ 42873 h 331480"/>
              <a:gd name="connsiteX2" fmla="*/ 0 w 330234"/>
              <a:gd name="connsiteY2" fmla="*/ 2868 h 331480"/>
              <a:gd name="connsiteX0" fmla="*/ 268605 w 284461"/>
              <a:gd name="connsiteY0" fmla="*/ 328990 h 328990"/>
              <a:gd name="connsiteX1" fmla="*/ 211455 w 284461"/>
              <a:gd name="connsiteY1" fmla="*/ 60385 h 328990"/>
              <a:gd name="connsiteX2" fmla="*/ 0 w 284461"/>
              <a:gd name="connsiteY2" fmla="*/ 378 h 328990"/>
              <a:gd name="connsiteX0" fmla="*/ 268605 w 275739"/>
              <a:gd name="connsiteY0" fmla="*/ 331480 h 331480"/>
              <a:gd name="connsiteX1" fmla="*/ 97155 w 275739"/>
              <a:gd name="connsiteY1" fmla="*/ 42872 h 331480"/>
              <a:gd name="connsiteX2" fmla="*/ 0 w 275739"/>
              <a:gd name="connsiteY2" fmla="*/ 2868 h 331480"/>
              <a:gd name="connsiteX0" fmla="*/ 268605 w 286535"/>
              <a:gd name="connsiteY0" fmla="*/ 328990 h 328990"/>
              <a:gd name="connsiteX1" fmla="*/ 222885 w 286535"/>
              <a:gd name="connsiteY1" fmla="*/ 60384 h 328990"/>
              <a:gd name="connsiteX2" fmla="*/ 0 w 286535"/>
              <a:gd name="connsiteY2" fmla="*/ 378 h 328990"/>
              <a:gd name="connsiteX0" fmla="*/ 268605 w 284009"/>
              <a:gd name="connsiteY0" fmla="*/ 329086 h 329086"/>
              <a:gd name="connsiteX1" fmla="*/ 208597 w 284009"/>
              <a:gd name="connsiteY1" fmla="*/ 57622 h 329086"/>
              <a:gd name="connsiteX2" fmla="*/ 0 w 284009"/>
              <a:gd name="connsiteY2" fmla="*/ 474 h 329086"/>
              <a:gd name="connsiteX0" fmla="*/ 268605 w 284009"/>
              <a:gd name="connsiteY0" fmla="*/ 334841 h 334841"/>
              <a:gd name="connsiteX1" fmla="*/ 208597 w 284009"/>
              <a:gd name="connsiteY1" fmla="*/ 57662 h 334841"/>
              <a:gd name="connsiteX2" fmla="*/ 0 w 284009"/>
              <a:gd name="connsiteY2" fmla="*/ 514 h 334841"/>
              <a:gd name="connsiteX0" fmla="*/ 268605 w 269079"/>
              <a:gd name="connsiteY0" fmla="*/ 334841 h 334841"/>
              <a:gd name="connsiteX1" fmla="*/ 208597 w 269079"/>
              <a:gd name="connsiteY1" fmla="*/ 57662 h 334841"/>
              <a:gd name="connsiteX2" fmla="*/ 0 w 269079"/>
              <a:gd name="connsiteY2" fmla="*/ 514 h 334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079" h="334841">
                <a:moveTo>
                  <a:pt x="268605" y="334841"/>
                </a:moveTo>
                <a:cubicBezTo>
                  <a:pt x="272415" y="212207"/>
                  <a:pt x="253364" y="113383"/>
                  <a:pt x="208597" y="57662"/>
                </a:cubicBezTo>
                <a:cubicBezTo>
                  <a:pt x="163830" y="1941"/>
                  <a:pt x="40005" y="-1867"/>
                  <a:pt x="0" y="514"/>
                </a:cubicBezTo>
              </a:path>
            </a:pathLst>
          </a:custGeom>
          <a:ln w="6350">
            <a:solidFill>
              <a:schemeClr val="tx1"/>
            </a:solidFill>
            <a:prstDash val="sysDash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7C44EC2-5612-4E70-A5EE-894E82F8C8D6}"/>
              </a:ext>
            </a:extLst>
          </p:cNvPr>
          <p:cNvSpPr txBox="1"/>
          <p:nvPr/>
        </p:nvSpPr>
        <p:spPr>
          <a:xfrm>
            <a:off x="11406218" y="2420326"/>
            <a:ext cx="5743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+mj-lt"/>
                <a:cs typeface="Times New Roman" panose="02020603050405020304" pitchFamily="18" charset="0"/>
              </a:rPr>
              <a:t>Image</a:t>
            </a:r>
            <a:endParaRPr lang="en-US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EDACE384-3DE7-424C-B4FA-F123A61B59CF}"/>
              </a:ext>
            </a:extLst>
          </p:cNvPr>
          <p:cNvSpPr/>
          <p:nvPr/>
        </p:nvSpPr>
        <p:spPr>
          <a:xfrm rot="16200000">
            <a:off x="11310952" y="2581482"/>
            <a:ext cx="215448" cy="130448"/>
          </a:xfrm>
          <a:custGeom>
            <a:avLst/>
            <a:gdLst>
              <a:gd name="connsiteX0" fmla="*/ 268605 w 330234"/>
              <a:gd name="connsiteY0" fmla="*/ 331480 h 331480"/>
              <a:gd name="connsiteX1" fmla="*/ 311467 w 330234"/>
              <a:gd name="connsiteY1" fmla="*/ 42873 h 331480"/>
              <a:gd name="connsiteX2" fmla="*/ 0 w 330234"/>
              <a:gd name="connsiteY2" fmla="*/ 2868 h 331480"/>
              <a:gd name="connsiteX0" fmla="*/ 268605 w 284461"/>
              <a:gd name="connsiteY0" fmla="*/ 328990 h 328990"/>
              <a:gd name="connsiteX1" fmla="*/ 211455 w 284461"/>
              <a:gd name="connsiteY1" fmla="*/ 60385 h 328990"/>
              <a:gd name="connsiteX2" fmla="*/ 0 w 284461"/>
              <a:gd name="connsiteY2" fmla="*/ 378 h 328990"/>
              <a:gd name="connsiteX0" fmla="*/ 268605 w 275739"/>
              <a:gd name="connsiteY0" fmla="*/ 331480 h 331480"/>
              <a:gd name="connsiteX1" fmla="*/ 97155 w 275739"/>
              <a:gd name="connsiteY1" fmla="*/ 42872 h 331480"/>
              <a:gd name="connsiteX2" fmla="*/ 0 w 275739"/>
              <a:gd name="connsiteY2" fmla="*/ 2868 h 331480"/>
              <a:gd name="connsiteX0" fmla="*/ 268605 w 286535"/>
              <a:gd name="connsiteY0" fmla="*/ 328990 h 328990"/>
              <a:gd name="connsiteX1" fmla="*/ 222885 w 286535"/>
              <a:gd name="connsiteY1" fmla="*/ 60384 h 328990"/>
              <a:gd name="connsiteX2" fmla="*/ 0 w 286535"/>
              <a:gd name="connsiteY2" fmla="*/ 378 h 328990"/>
              <a:gd name="connsiteX0" fmla="*/ 268605 w 284009"/>
              <a:gd name="connsiteY0" fmla="*/ 329086 h 329086"/>
              <a:gd name="connsiteX1" fmla="*/ 208597 w 284009"/>
              <a:gd name="connsiteY1" fmla="*/ 57622 h 329086"/>
              <a:gd name="connsiteX2" fmla="*/ 0 w 284009"/>
              <a:gd name="connsiteY2" fmla="*/ 474 h 329086"/>
              <a:gd name="connsiteX0" fmla="*/ 268605 w 284009"/>
              <a:gd name="connsiteY0" fmla="*/ 334841 h 334841"/>
              <a:gd name="connsiteX1" fmla="*/ 208597 w 284009"/>
              <a:gd name="connsiteY1" fmla="*/ 57662 h 334841"/>
              <a:gd name="connsiteX2" fmla="*/ 0 w 284009"/>
              <a:gd name="connsiteY2" fmla="*/ 514 h 334841"/>
              <a:gd name="connsiteX0" fmla="*/ 268605 w 269079"/>
              <a:gd name="connsiteY0" fmla="*/ 334841 h 334841"/>
              <a:gd name="connsiteX1" fmla="*/ 208597 w 269079"/>
              <a:gd name="connsiteY1" fmla="*/ 57662 h 334841"/>
              <a:gd name="connsiteX2" fmla="*/ 0 w 269079"/>
              <a:gd name="connsiteY2" fmla="*/ 514 h 334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079" h="334841">
                <a:moveTo>
                  <a:pt x="268605" y="334841"/>
                </a:moveTo>
                <a:cubicBezTo>
                  <a:pt x="272415" y="212207"/>
                  <a:pt x="253364" y="113383"/>
                  <a:pt x="208597" y="57662"/>
                </a:cubicBezTo>
                <a:cubicBezTo>
                  <a:pt x="163830" y="1941"/>
                  <a:pt x="40005" y="-1867"/>
                  <a:pt x="0" y="514"/>
                </a:cubicBezTo>
              </a:path>
            </a:pathLst>
          </a:custGeom>
          <a:ln w="6350">
            <a:solidFill>
              <a:schemeClr val="tx1"/>
            </a:solidFill>
            <a:prstDash val="sysDash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Curved Down 28">
            <a:extLst>
              <a:ext uri="{FF2B5EF4-FFF2-40B4-BE49-F238E27FC236}">
                <a16:creationId xmlns:a16="http://schemas.microsoft.com/office/drawing/2014/main" id="{981162DF-E816-4F5E-B5CC-5067237CB036}"/>
              </a:ext>
            </a:extLst>
          </p:cNvPr>
          <p:cNvSpPr/>
          <p:nvPr/>
        </p:nvSpPr>
        <p:spPr>
          <a:xfrm>
            <a:off x="3282857" y="1340181"/>
            <a:ext cx="5969894" cy="460362"/>
          </a:xfrm>
          <a:prstGeom prst="curvedDownArrow">
            <a:avLst>
              <a:gd name="adj1" fmla="val 71755"/>
              <a:gd name="adj2" fmla="val 191457"/>
              <a:gd name="adj3" fmla="val 2500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Unfolded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Content Placeholder 2">
                <a:extLst>
                  <a:ext uri="{FF2B5EF4-FFF2-40B4-BE49-F238E27FC236}">
                    <a16:creationId xmlns:a16="http://schemas.microsoft.com/office/drawing/2014/main" id="{824EB186-86FD-4462-B5AE-AAAC2F90FE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40053" y="4571013"/>
                <a:ext cx="4847324" cy="170951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66704" indent="-266704" algn="l" defTabSz="914411" rtl="0" eaLnBrk="1" latinLnBrk="0" hangingPunct="1">
                  <a:lnSpc>
                    <a:spcPct val="100000"/>
                  </a:lnSpc>
                  <a:spcBef>
                    <a:spcPts val="1001"/>
                  </a:spcBef>
                  <a:spcAft>
                    <a:spcPts val="5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80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42931" indent="-276229" algn="l" defTabSz="914411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09635" indent="-266704" algn="l" defTabSz="914411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076339" indent="-266704" algn="l" defTabSz="914411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sz="140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43043" indent="-266704" algn="l" defTabSz="914411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32" indent="-228604" algn="l" defTabSz="914411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38" indent="-228604" algn="l" defTabSz="914411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44" indent="-228604" algn="l" defTabSz="914411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49" indent="-228604" algn="l" defTabSz="914411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33363" indent="-176213">
                  <a:spcBef>
                    <a:spcPts val="0"/>
                  </a:spcBef>
                  <a:spcAft>
                    <a:spcPts val="0"/>
                  </a:spcAft>
                  <a:buSzPct val="102000"/>
                  <a:buFont typeface="Wingdings" panose="05000000000000000000" pitchFamily="2" charset="2"/>
                  <a:buChar char="§"/>
                  <a:tabLst>
                    <a:tab pos="2228850" algn="l"/>
                  </a:tabLst>
                </a:pPr>
                <a14:m>
                  <m:oMath xmlns:m="http://schemas.openxmlformats.org/officeDocument/2006/math">
                    <m:r>
                      <a:rPr lang="en-US" sz="13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1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num>
                      <m:den>
                        <m:r>
                          <a:rPr lang="en-US" sz="1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en-US" sz="1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200" dirty="0"/>
                  <a:t>	Chief ray height at telescope objective</a:t>
                </a:r>
                <a:endParaRPr lang="en-US" sz="1200" dirty="0">
                  <a:solidFill>
                    <a:schemeClr val="tx1"/>
                  </a:solidFill>
                </a:endParaRPr>
              </a:p>
              <a:p>
                <a:pPr marL="233363" indent="-176213">
                  <a:spcBef>
                    <a:spcPts val="90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  <a:tabLst>
                    <a:tab pos="2228850" algn="l"/>
                  </a:tabLst>
                </a:pP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f>
                          <m:f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num>
                          <m:den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1200" dirty="0"/>
                  <a:t>	Image location</a:t>
                </a:r>
              </a:p>
              <a:p>
                <a:pPr marL="233363" indent="-176213">
                  <a:spcBef>
                    <a:spcPts val="600"/>
                  </a:spcBef>
                  <a:spcAft>
                    <a:spcPts val="0"/>
                  </a:spcAft>
                  <a:buSzPct val="112000"/>
                  <a:buFont typeface="Wingdings" panose="05000000000000000000" pitchFamily="2" charset="2"/>
                  <a:buChar char="§"/>
                  <a:tabLst>
                    <a:tab pos="2228850" algn="l"/>
                  </a:tabLs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den>
                    </m:f>
                  </m:oMath>
                </a14:m>
                <a:r>
                  <a:rPr lang="en-US" sz="1200" dirty="0"/>
                  <a:t> 	Chief ray angle in image space</a:t>
                </a:r>
              </a:p>
              <a:p>
                <a:pPr marL="233363" indent="-176213">
                  <a:spcBef>
                    <a:spcPts val="1300"/>
                  </a:spcBef>
                  <a:spcAft>
                    <a:spcPts val="0"/>
                  </a:spcAft>
                  <a:buSzPct val="102000"/>
                  <a:buFont typeface="Wingdings" panose="05000000000000000000" pitchFamily="2" charset="2"/>
                  <a:buChar char="§"/>
                  <a:tabLst>
                    <a:tab pos="2228850" algn="l"/>
                  </a:tabLst>
                </a:pPr>
                <a14:m>
                  <m:oMath xmlns:m="http://schemas.openxmlformats.org/officeDocument/2006/math">
                    <m:r>
                      <a:rPr lang="en-US" sz="1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3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1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13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1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func>
                      <m:funcPr>
                        <m:ctrlPr>
                          <a:rPr lang="en-US" sz="1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3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US" sz="1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	</a:t>
                </a:r>
                <a:r>
                  <a:rPr lang="en-US" sz="1200" dirty="0"/>
                  <a:t>Chief ray height on image sensor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8" name="Content Placeholder 2">
                <a:extLst>
                  <a:ext uri="{FF2B5EF4-FFF2-40B4-BE49-F238E27FC236}">
                    <a16:creationId xmlns:a16="http://schemas.microsoft.com/office/drawing/2014/main" id="{824EB186-86FD-4462-B5AE-AAAC2F90F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0053" y="4571013"/>
                <a:ext cx="4847324" cy="1709513"/>
              </a:xfrm>
              <a:prstGeom prst="rect">
                <a:avLst/>
              </a:prstGeom>
              <a:blipFill>
                <a:blip r:embed="rId14"/>
                <a:stretch>
                  <a:fillRect l="-879" r="-1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Content Placeholder 2">
                <a:extLst>
                  <a:ext uri="{FF2B5EF4-FFF2-40B4-BE49-F238E27FC236}">
                    <a16:creationId xmlns:a16="http://schemas.microsoft.com/office/drawing/2014/main" id="{91906525-8049-438C-B686-116EA646CB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92450" y="4571371"/>
                <a:ext cx="4083056" cy="1658694"/>
              </a:xfrm>
            </p:spPr>
            <p:txBody>
              <a:bodyPr/>
              <a:lstStyle/>
              <a:p>
                <a:pPr marL="1028700" lvl="1" indent="-228600"/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1400" dirty="0">
                    <a:latin typeface="+mj-lt"/>
                  </a:rPr>
                  <a:t>— Nominal aperture spacing</a:t>
                </a:r>
              </a:p>
              <a:p>
                <a:pPr marL="1028700" lvl="1" indent="-228600"/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400" dirty="0">
                    <a:latin typeface="+mj-lt"/>
                  </a:rPr>
                  <a:t> — Telescope objective focal length</a:t>
                </a:r>
              </a:p>
              <a:p>
                <a:pPr marL="1028700" lvl="1" indent="-228600"/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1400" dirty="0">
                    <a:latin typeface="+mj-lt"/>
                  </a:rPr>
                  <a:t>— Pentaprism position</a:t>
                </a:r>
              </a:p>
              <a:p>
                <a:pPr marL="1028700" lvl="1" indent="-228600"/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1400" dirty="0">
                    <a:latin typeface="+mj-lt"/>
                  </a:rPr>
                  <a:t>— Chief ray height on sensor</a:t>
                </a:r>
              </a:p>
              <a:p>
                <a:pPr marL="1028700" lvl="1" indent="-228600"/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400" dirty="0">
                    <a:latin typeface="+mj-lt"/>
                  </a:rPr>
                  <a:t> — Object distance</a:t>
                </a:r>
                <a:endParaRPr lang="en-US" sz="1799" dirty="0">
                  <a:latin typeface="+mj-lt"/>
                </a:endParaRPr>
              </a:p>
              <a:p>
                <a:pPr lvl="1"/>
                <a:endParaRPr lang="en-US" sz="1799" dirty="0"/>
              </a:p>
            </p:txBody>
          </p:sp>
        </mc:Choice>
        <mc:Fallback xmlns="">
          <p:sp>
            <p:nvSpPr>
              <p:cNvPr id="109" name="Content Placeholder 2">
                <a:extLst>
                  <a:ext uri="{FF2B5EF4-FFF2-40B4-BE49-F238E27FC236}">
                    <a16:creationId xmlns:a16="http://schemas.microsoft.com/office/drawing/2014/main" id="{91906525-8049-438C-B686-116EA646CB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92450" y="4571371"/>
                <a:ext cx="4083056" cy="1658694"/>
              </a:xfrm>
              <a:blipFill>
                <a:blip r:embed="rId15"/>
                <a:stretch>
                  <a:fillRect t="-3309" b="-1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Right Brace 109">
            <a:extLst>
              <a:ext uri="{FF2B5EF4-FFF2-40B4-BE49-F238E27FC236}">
                <a16:creationId xmlns:a16="http://schemas.microsoft.com/office/drawing/2014/main" id="{2C7F683C-EC0C-4FFF-93F4-86C438A2E07E}"/>
              </a:ext>
            </a:extLst>
          </p:cNvPr>
          <p:cNvSpPr/>
          <p:nvPr/>
        </p:nvSpPr>
        <p:spPr>
          <a:xfrm flipH="1">
            <a:off x="2814097" y="4597895"/>
            <a:ext cx="157603" cy="514810"/>
          </a:xfrm>
          <a:prstGeom prst="rightBrac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32A00D8-7596-468A-8789-A8A8C7AC410E}"/>
              </a:ext>
            </a:extLst>
          </p:cNvPr>
          <p:cNvSpPr txBox="1"/>
          <p:nvPr/>
        </p:nvSpPr>
        <p:spPr>
          <a:xfrm>
            <a:off x="1082167" y="4690440"/>
            <a:ext cx="1731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accent5"/>
                </a:solidFill>
              </a:rPr>
              <a:t>Known by design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76B2730-090C-4FB4-990A-C0E0100DB35B}"/>
              </a:ext>
            </a:extLst>
          </p:cNvPr>
          <p:cNvSpPr txBox="1"/>
          <p:nvPr/>
        </p:nvSpPr>
        <p:spPr>
          <a:xfrm>
            <a:off x="202973" y="5364524"/>
            <a:ext cx="2611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accent5"/>
                </a:solidFill>
              </a:rPr>
              <a:t>Monitored during operation</a:t>
            </a:r>
          </a:p>
        </p:txBody>
      </p:sp>
      <p:sp>
        <p:nvSpPr>
          <p:cNvPr id="113" name="Right Brace 112">
            <a:extLst>
              <a:ext uri="{FF2B5EF4-FFF2-40B4-BE49-F238E27FC236}">
                <a16:creationId xmlns:a16="http://schemas.microsoft.com/office/drawing/2014/main" id="{2E0834B9-AFE4-466B-92FD-2958E73FE782}"/>
              </a:ext>
            </a:extLst>
          </p:cNvPr>
          <p:cNvSpPr/>
          <p:nvPr/>
        </p:nvSpPr>
        <p:spPr>
          <a:xfrm flipH="1">
            <a:off x="2814097" y="5277345"/>
            <a:ext cx="157603" cy="514810"/>
          </a:xfrm>
          <a:prstGeom prst="rightBrac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ight Brace 113">
            <a:extLst>
              <a:ext uri="{FF2B5EF4-FFF2-40B4-BE49-F238E27FC236}">
                <a16:creationId xmlns:a16="http://schemas.microsoft.com/office/drawing/2014/main" id="{255AA6EA-5A20-496E-A5A1-7BB199E15038}"/>
              </a:ext>
            </a:extLst>
          </p:cNvPr>
          <p:cNvSpPr/>
          <p:nvPr/>
        </p:nvSpPr>
        <p:spPr>
          <a:xfrm flipH="1">
            <a:off x="2814097" y="5952555"/>
            <a:ext cx="157603" cy="186330"/>
          </a:xfrm>
          <a:prstGeom prst="rightBrac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00D69C85-C6F5-448A-BF27-4E92EE401E18}"/>
              </a:ext>
            </a:extLst>
          </p:cNvPr>
          <p:cNvSpPr txBox="1"/>
          <p:nvPr/>
        </p:nvSpPr>
        <p:spPr>
          <a:xfrm>
            <a:off x="366926" y="5882338"/>
            <a:ext cx="2426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accent5"/>
                </a:solidFill>
              </a:rPr>
              <a:t>Quantity to be calculated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659C6C41-F2EB-4035-95A2-23480278ED91}"/>
              </a:ext>
            </a:extLst>
          </p:cNvPr>
          <p:cNvSpPr/>
          <p:nvPr/>
        </p:nvSpPr>
        <p:spPr>
          <a:xfrm>
            <a:off x="436041" y="1798026"/>
            <a:ext cx="4732921" cy="2563729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8665F36A-3F2B-41CF-A53E-88A55F242731}"/>
              </a:ext>
            </a:extLst>
          </p:cNvPr>
          <p:cNvSpPr/>
          <p:nvPr/>
        </p:nvSpPr>
        <p:spPr>
          <a:xfrm>
            <a:off x="5478450" y="1804196"/>
            <a:ext cx="6450079" cy="2529266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81044B1A-96ED-4C44-B0EC-7B1DFFFC2BBF}"/>
              </a:ext>
            </a:extLst>
          </p:cNvPr>
          <p:cNvCxnSpPr>
            <a:cxnSpLocks/>
          </p:cNvCxnSpPr>
          <p:nvPr/>
        </p:nvCxnSpPr>
        <p:spPr>
          <a:xfrm>
            <a:off x="4852512" y="2625777"/>
            <a:ext cx="0" cy="7772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30C24DB8-3061-49C0-A499-879D0788D98F}"/>
                  </a:ext>
                </a:extLst>
              </p:cNvPr>
              <p:cNvSpPr txBox="1"/>
              <p:nvPr/>
            </p:nvSpPr>
            <p:spPr>
              <a:xfrm>
                <a:off x="4925347" y="2854326"/>
                <a:ext cx="1698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𝑠</m:t>
                      </m:r>
                    </m:oMath>
                  </m:oMathPara>
                </a14:m>
                <a:endPara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30C24DB8-3061-49C0-A499-879D0788D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5347" y="2854326"/>
                <a:ext cx="169854" cy="276999"/>
              </a:xfrm>
              <a:prstGeom prst="rect">
                <a:avLst/>
              </a:prstGeom>
              <a:blipFill>
                <a:blip r:embed="rId16"/>
                <a:stretch>
                  <a:fillRect l="-17857" r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3175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F9EE24-0071-4749-8E45-A1821A3F4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6" b="9717"/>
          <a:stretch/>
        </p:blipFill>
        <p:spPr>
          <a:xfrm>
            <a:off x="-1" y="0"/>
            <a:ext cx="12192001" cy="636536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23DCE-6EED-47B7-B1F1-3AE530D28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Scanning Pentaprism Demonstrator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3DA7C-C01D-440E-926F-1A06373D17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9DFBB6-F5C4-42F4-A691-BD580223658E}"/>
              </a:ext>
            </a:extLst>
          </p:cNvPr>
          <p:cNvSpPr txBox="1"/>
          <p:nvPr/>
        </p:nvSpPr>
        <p:spPr>
          <a:xfrm>
            <a:off x="420000" y="1176354"/>
            <a:ext cx="163224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Scan Range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</a:rPr>
              <a:t>350 mm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754B05-68EE-4F90-8A15-A217AC5B416E}"/>
              </a:ext>
            </a:extLst>
          </p:cNvPr>
          <p:cNvSpPr txBox="1"/>
          <p:nvPr/>
        </p:nvSpPr>
        <p:spPr>
          <a:xfrm>
            <a:off x="2425058" y="1176353"/>
            <a:ext cx="163224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Weight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</a:rPr>
              <a:t>16.9 kg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7910E3-5ADF-4034-8A46-6A9B6BCD1353}"/>
              </a:ext>
            </a:extLst>
          </p:cNvPr>
          <p:cNvSpPr txBox="1"/>
          <p:nvPr/>
        </p:nvSpPr>
        <p:spPr>
          <a:xfrm>
            <a:off x="4551134" y="1176353"/>
            <a:ext cx="190855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Pixel Subtense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</a:rPr>
              <a:t>2 arcsec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DF4A3E-8B18-45A3-848E-CC717678E751}"/>
              </a:ext>
            </a:extLst>
          </p:cNvPr>
          <p:cNvSpPr txBox="1"/>
          <p:nvPr/>
        </p:nvSpPr>
        <p:spPr>
          <a:xfrm>
            <a:off x="6975458" y="1176353"/>
            <a:ext cx="219769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Full Field of View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</a:rPr>
              <a:t>1.38°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1B7DA4-2246-4EFF-9EF3-4B47624A7F38}"/>
              </a:ext>
            </a:extLst>
          </p:cNvPr>
          <p:cNvSpPr txBox="1"/>
          <p:nvPr/>
        </p:nvSpPr>
        <p:spPr>
          <a:xfrm>
            <a:off x="9482985" y="1176357"/>
            <a:ext cx="228901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Spectral Range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</a:rPr>
              <a:t>300-1000nm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2E17EC-A6D9-4CDB-9546-74481BCBDD32}"/>
              </a:ext>
            </a:extLst>
          </p:cNvPr>
          <p:cNvSpPr/>
          <p:nvPr/>
        </p:nvSpPr>
        <p:spPr>
          <a:xfrm>
            <a:off x="10473105" y="6437463"/>
            <a:ext cx="12238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OPTO 13373-8</a:t>
            </a:r>
          </a:p>
        </p:txBody>
      </p:sp>
    </p:spTree>
    <p:extLst>
      <p:ext uri="{BB962C8B-B14F-4D97-AF65-F5344CB8AC3E}">
        <p14:creationId xmlns:p14="http://schemas.microsoft.com/office/powerpoint/2010/main" val="3035065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1CB2B8-18D8-4CF4-85A8-366D1E997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0878"/>
            <a:ext cx="8583912" cy="55600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1D687E-6F54-473E-B3D4-BB2F6758F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Compensating Spherical Aberration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78C85-9EA8-4770-95DC-87472A5471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22CC81-4688-4390-B708-1432501C257E}"/>
              </a:ext>
            </a:extLst>
          </p:cNvPr>
          <p:cNvSpPr/>
          <p:nvPr/>
        </p:nvSpPr>
        <p:spPr>
          <a:xfrm>
            <a:off x="10473105" y="6437463"/>
            <a:ext cx="12238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OPTO 13373-8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C9DD1A81-3937-4F88-921A-1B0ED5413AB0}"/>
              </a:ext>
            </a:extLst>
          </p:cNvPr>
          <p:cNvSpPr/>
          <p:nvPr/>
        </p:nvSpPr>
        <p:spPr>
          <a:xfrm rot="5400000" flipH="1">
            <a:off x="6707874" y="3663637"/>
            <a:ext cx="1945630" cy="3448919"/>
          </a:xfrm>
          <a:custGeom>
            <a:avLst/>
            <a:gdLst>
              <a:gd name="connsiteX0" fmla="*/ 0 w 1137684"/>
              <a:gd name="connsiteY0" fmla="*/ 1938851 h 1938851"/>
              <a:gd name="connsiteX1" fmla="*/ 0 w 1137684"/>
              <a:gd name="connsiteY1" fmla="*/ 0 h 1938851"/>
              <a:gd name="connsiteX2" fmla="*/ 1137684 w 1137684"/>
              <a:gd name="connsiteY2" fmla="*/ 1938851 h 1938851"/>
              <a:gd name="connsiteX3" fmla="*/ 0 w 1137684"/>
              <a:gd name="connsiteY3" fmla="*/ 1938851 h 1938851"/>
              <a:gd name="connsiteX0" fmla="*/ 0 w 1796902"/>
              <a:gd name="connsiteY0" fmla="*/ 1938851 h 3427409"/>
              <a:gd name="connsiteX1" fmla="*/ 0 w 1796902"/>
              <a:gd name="connsiteY1" fmla="*/ 0 h 3427409"/>
              <a:gd name="connsiteX2" fmla="*/ 1796902 w 1796902"/>
              <a:gd name="connsiteY2" fmla="*/ 3427409 h 3427409"/>
              <a:gd name="connsiteX3" fmla="*/ 0 w 1796902"/>
              <a:gd name="connsiteY3" fmla="*/ 1938851 h 3427409"/>
              <a:gd name="connsiteX0" fmla="*/ 0 w 1850065"/>
              <a:gd name="connsiteY0" fmla="*/ 1938851 h 3427409"/>
              <a:gd name="connsiteX1" fmla="*/ 53163 w 1850065"/>
              <a:gd name="connsiteY1" fmla="*/ 0 h 3427409"/>
              <a:gd name="connsiteX2" fmla="*/ 1850065 w 1850065"/>
              <a:gd name="connsiteY2" fmla="*/ 3427409 h 3427409"/>
              <a:gd name="connsiteX3" fmla="*/ 0 w 1850065"/>
              <a:gd name="connsiteY3" fmla="*/ 1938851 h 3427409"/>
              <a:gd name="connsiteX0" fmla="*/ 0 w 1901684"/>
              <a:gd name="connsiteY0" fmla="*/ 1938851 h 3498693"/>
              <a:gd name="connsiteX1" fmla="*/ 53163 w 1901684"/>
              <a:gd name="connsiteY1" fmla="*/ 0 h 3498693"/>
              <a:gd name="connsiteX2" fmla="*/ 1901684 w 1901684"/>
              <a:gd name="connsiteY2" fmla="*/ 3498693 h 3498693"/>
              <a:gd name="connsiteX3" fmla="*/ 0 w 1901684"/>
              <a:gd name="connsiteY3" fmla="*/ 1938851 h 3498693"/>
              <a:gd name="connsiteX0" fmla="*/ 0 w 1913975"/>
              <a:gd name="connsiteY0" fmla="*/ 1929019 h 3498693"/>
              <a:gd name="connsiteX1" fmla="*/ 65454 w 1913975"/>
              <a:gd name="connsiteY1" fmla="*/ 0 h 3498693"/>
              <a:gd name="connsiteX2" fmla="*/ 1913975 w 1913975"/>
              <a:gd name="connsiteY2" fmla="*/ 3498693 h 3498693"/>
              <a:gd name="connsiteX3" fmla="*/ 0 w 1913975"/>
              <a:gd name="connsiteY3" fmla="*/ 1929019 h 3498693"/>
              <a:gd name="connsiteX0" fmla="*/ 0 w 1913975"/>
              <a:gd name="connsiteY0" fmla="*/ 1924103 h 3493777"/>
              <a:gd name="connsiteX1" fmla="*/ 4002 w 1913975"/>
              <a:gd name="connsiteY1" fmla="*/ 0 h 3493777"/>
              <a:gd name="connsiteX2" fmla="*/ 1913975 w 1913975"/>
              <a:gd name="connsiteY2" fmla="*/ 3493777 h 3493777"/>
              <a:gd name="connsiteX3" fmla="*/ 0 w 1913975"/>
              <a:gd name="connsiteY3" fmla="*/ 1924103 h 3493777"/>
              <a:gd name="connsiteX0" fmla="*/ 0 w 1913975"/>
              <a:gd name="connsiteY0" fmla="*/ 1924103 h 3493777"/>
              <a:gd name="connsiteX1" fmla="*/ 4002 w 1913975"/>
              <a:gd name="connsiteY1" fmla="*/ 0 h 3493777"/>
              <a:gd name="connsiteX2" fmla="*/ 897318 w 1913975"/>
              <a:gd name="connsiteY2" fmla="*/ 1638068 h 3493777"/>
              <a:gd name="connsiteX3" fmla="*/ 1913975 w 1913975"/>
              <a:gd name="connsiteY3" fmla="*/ 3493777 h 3493777"/>
              <a:gd name="connsiteX4" fmla="*/ 0 w 1913975"/>
              <a:gd name="connsiteY4" fmla="*/ 1924103 h 3493777"/>
              <a:gd name="connsiteX0" fmla="*/ 0 w 1913975"/>
              <a:gd name="connsiteY0" fmla="*/ 1924103 h 3493777"/>
              <a:gd name="connsiteX1" fmla="*/ 4002 w 1913975"/>
              <a:gd name="connsiteY1" fmla="*/ 0 h 3493777"/>
              <a:gd name="connsiteX2" fmla="*/ 1111170 w 1913975"/>
              <a:gd name="connsiteY2" fmla="*/ 1608571 h 3493777"/>
              <a:gd name="connsiteX3" fmla="*/ 1913975 w 1913975"/>
              <a:gd name="connsiteY3" fmla="*/ 3493777 h 3493777"/>
              <a:gd name="connsiteX4" fmla="*/ 0 w 1913975"/>
              <a:gd name="connsiteY4" fmla="*/ 1924103 h 3493777"/>
              <a:gd name="connsiteX0" fmla="*/ 0 w 1913975"/>
              <a:gd name="connsiteY0" fmla="*/ 1924103 h 3493777"/>
              <a:gd name="connsiteX1" fmla="*/ 4002 w 1913975"/>
              <a:gd name="connsiteY1" fmla="*/ 0 h 3493777"/>
              <a:gd name="connsiteX2" fmla="*/ 1905125 w 1913975"/>
              <a:gd name="connsiteY2" fmla="*/ 2427107 h 3493777"/>
              <a:gd name="connsiteX3" fmla="*/ 1913975 w 1913975"/>
              <a:gd name="connsiteY3" fmla="*/ 3493777 h 3493777"/>
              <a:gd name="connsiteX4" fmla="*/ 0 w 1913975"/>
              <a:gd name="connsiteY4" fmla="*/ 1924103 h 3493777"/>
              <a:gd name="connsiteX0" fmla="*/ 0 w 1919873"/>
              <a:gd name="connsiteY0" fmla="*/ 1924103 h 3493777"/>
              <a:gd name="connsiteX1" fmla="*/ 4002 w 1919873"/>
              <a:gd name="connsiteY1" fmla="*/ 0 h 3493777"/>
              <a:gd name="connsiteX2" fmla="*/ 1919873 w 1919873"/>
              <a:gd name="connsiteY2" fmla="*/ 2429565 h 3493777"/>
              <a:gd name="connsiteX3" fmla="*/ 1913975 w 1919873"/>
              <a:gd name="connsiteY3" fmla="*/ 3493777 h 3493777"/>
              <a:gd name="connsiteX4" fmla="*/ 0 w 1919873"/>
              <a:gd name="connsiteY4" fmla="*/ 1924103 h 3493777"/>
              <a:gd name="connsiteX0" fmla="*/ 0 w 1919873"/>
              <a:gd name="connsiteY0" fmla="*/ 1924103 h 3558849"/>
              <a:gd name="connsiteX1" fmla="*/ 4002 w 1919873"/>
              <a:gd name="connsiteY1" fmla="*/ 0 h 3558849"/>
              <a:gd name="connsiteX2" fmla="*/ 1919873 w 1919873"/>
              <a:gd name="connsiteY2" fmla="*/ 2429565 h 3558849"/>
              <a:gd name="connsiteX3" fmla="*/ 1893369 w 1919873"/>
              <a:gd name="connsiteY3" fmla="*/ 3558849 h 3558849"/>
              <a:gd name="connsiteX4" fmla="*/ 0 w 1919873"/>
              <a:gd name="connsiteY4" fmla="*/ 1924103 h 3558849"/>
              <a:gd name="connsiteX0" fmla="*/ 0 w 1945630"/>
              <a:gd name="connsiteY0" fmla="*/ 1924103 h 3558849"/>
              <a:gd name="connsiteX1" fmla="*/ 4002 w 1945630"/>
              <a:gd name="connsiteY1" fmla="*/ 0 h 3558849"/>
              <a:gd name="connsiteX2" fmla="*/ 1945630 w 1945630"/>
              <a:gd name="connsiteY2" fmla="*/ 2302131 h 3558849"/>
              <a:gd name="connsiteX3" fmla="*/ 1893369 w 1945630"/>
              <a:gd name="connsiteY3" fmla="*/ 3558849 h 3558849"/>
              <a:gd name="connsiteX4" fmla="*/ 0 w 1945630"/>
              <a:gd name="connsiteY4" fmla="*/ 1924103 h 3558849"/>
              <a:gd name="connsiteX0" fmla="*/ 0 w 1945630"/>
              <a:gd name="connsiteY0" fmla="*/ 1924103 h 3558849"/>
              <a:gd name="connsiteX1" fmla="*/ 1426 w 1945630"/>
              <a:gd name="connsiteY1" fmla="*/ 0 h 3558849"/>
              <a:gd name="connsiteX2" fmla="*/ 1945630 w 1945630"/>
              <a:gd name="connsiteY2" fmla="*/ 2302131 h 3558849"/>
              <a:gd name="connsiteX3" fmla="*/ 1893369 w 1945630"/>
              <a:gd name="connsiteY3" fmla="*/ 3558849 h 3558849"/>
              <a:gd name="connsiteX4" fmla="*/ 0 w 1945630"/>
              <a:gd name="connsiteY4" fmla="*/ 1924103 h 3558849"/>
              <a:gd name="connsiteX0" fmla="*/ 0 w 1945630"/>
              <a:gd name="connsiteY0" fmla="*/ 1995696 h 3630442"/>
              <a:gd name="connsiteX1" fmla="*/ 1426 w 1945630"/>
              <a:gd name="connsiteY1" fmla="*/ 0 h 3630442"/>
              <a:gd name="connsiteX2" fmla="*/ 1945630 w 1945630"/>
              <a:gd name="connsiteY2" fmla="*/ 2373724 h 3630442"/>
              <a:gd name="connsiteX3" fmla="*/ 1893369 w 1945630"/>
              <a:gd name="connsiteY3" fmla="*/ 3630442 h 3630442"/>
              <a:gd name="connsiteX4" fmla="*/ 0 w 1945630"/>
              <a:gd name="connsiteY4" fmla="*/ 1995696 h 363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630" h="3630442">
                <a:moveTo>
                  <a:pt x="0" y="1995696"/>
                </a:moveTo>
                <a:cubicBezTo>
                  <a:pt x="475" y="1354328"/>
                  <a:pt x="951" y="641368"/>
                  <a:pt x="1426" y="0"/>
                </a:cubicBezTo>
                <a:lnTo>
                  <a:pt x="1945630" y="2373724"/>
                </a:lnTo>
                <a:lnTo>
                  <a:pt x="1893369" y="3630442"/>
                </a:lnTo>
                <a:lnTo>
                  <a:pt x="0" y="19956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5" name="Right Triangle 12">
            <a:extLst>
              <a:ext uri="{FF2B5EF4-FFF2-40B4-BE49-F238E27FC236}">
                <a16:creationId xmlns:a16="http://schemas.microsoft.com/office/drawing/2014/main" id="{C69DFB87-6058-4D06-8A88-3888E9756A8A}"/>
              </a:ext>
            </a:extLst>
          </p:cNvPr>
          <p:cNvSpPr/>
          <p:nvPr/>
        </p:nvSpPr>
        <p:spPr>
          <a:xfrm rot="5400000" flipH="1">
            <a:off x="5965731" y="2748062"/>
            <a:ext cx="4385341" cy="2050119"/>
          </a:xfrm>
          <a:custGeom>
            <a:avLst/>
            <a:gdLst>
              <a:gd name="connsiteX0" fmla="*/ 0 w 1137684"/>
              <a:gd name="connsiteY0" fmla="*/ 1938851 h 1938851"/>
              <a:gd name="connsiteX1" fmla="*/ 0 w 1137684"/>
              <a:gd name="connsiteY1" fmla="*/ 0 h 1938851"/>
              <a:gd name="connsiteX2" fmla="*/ 1137684 w 1137684"/>
              <a:gd name="connsiteY2" fmla="*/ 1938851 h 1938851"/>
              <a:gd name="connsiteX3" fmla="*/ 0 w 1137684"/>
              <a:gd name="connsiteY3" fmla="*/ 1938851 h 1938851"/>
              <a:gd name="connsiteX0" fmla="*/ 0 w 1796902"/>
              <a:gd name="connsiteY0" fmla="*/ 1938851 h 3427409"/>
              <a:gd name="connsiteX1" fmla="*/ 0 w 1796902"/>
              <a:gd name="connsiteY1" fmla="*/ 0 h 3427409"/>
              <a:gd name="connsiteX2" fmla="*/ 1796902 w 1796902"/>
              <a:gd name="connsiteY2" fmla="*/ 3427409 h 3427409"/>
              <a:gd name="connsiteX3" fmla="*/ 0 w 1796902"/>
              <a:gd name="connsiteY3" fmla="*/ 1938851 h 3427409"/>
              <a:gd name="connsiteX0" fmla="*/ 0 w 1850065"/>
              <a:gd name="connsiteY0" fmla="*/ 1938851 h 3427409"/>
              <a:gd name="connsiteX1" fmla="*/ 53163 w 1850065"/>
              <a:gd name="connsiteY1" fmla="*/ 0 h 3427409"/>
              <a:gd name="connsiteX2" fmla="*/ 1850065 w 1850065"/>
              <a:gd name="connsiteY2" fmla="*/ 3427409 h 3427409"/>
              <a:gd name="connsiteX3" fmla="*/ 0 w 1850065"/>
              <a:gd name="connsiteY3" fmla="*/ 1938851 h 3427409"/>
              <a:gd name="connsiteX0" fmla="*/ 0 w 1901684"/>
              <a:gd name="connsiteY0" fmla="*/ 1938851 h 3498693"/>
              <a:gd name="connsiteX1" fmla="*/ 53163 w 1901684"/>
              <a:gd name="connsiteY1" fmla="*/ 0 h 3498693"/>
              <a:gd name="connsiteX2" fmla="*/ 1901684 w 1901684"/>
              <a:gd name="connsiteY2" fmla="*/ 3498693 h 3498693"/>
              <a:gd name="connsiteX3" fmla="*/ 0 w 1901684"/>
              <a:gd name="connsiteY3" fmla="*/ 1938851 h 3498693"/>
              <a:gd name="connsiteX0" fmla="*/ 0 w 1913975"/>
              <a:gd name="connsiteY0" fmla="*/ 1929019 h 3498693"/>
              <a:gd name="connsiteX1" fmla="*/ 65454 w 1913975"/>
              <a:gd name="connsiteY1" fmla="*/ 0 h 3498693"/>
              <a:gd name="connsiteX2" fmla="*/ 1913975 w 1913975"/>
              <a:gd name="connsiteY2" fmla="*/ 3498693 h 3498693"/>
              <a:gd name="connsiteX3" fmla="*/ 0 w 1913975"/>
              <a:gd name="connsiteY3" fmla="*/ 1929019 h 3498693"/>
              <a:gd name="connsiteX0" fmla="*/ 0 w 1913975"/>
              <a:gd name="connsiteY0" fmla="*/ 1924103 h 3493777"/>
              <a:gd name="connsiteX1" fmla="*/ 4002 w 1913975"/>
              <a:gd name="connsiteY1" fmla="*/ 0 h 3493777"/>
              <a:gd name="connsiteX2" fmla="*/ 1913975 w 1913975"/>
              <a:gd name="connsiteY2" fmla="*/ 3493777 h 3493777"/>
              <a:gd name="connsiteX3" fmla="*/ 0 w 1913975"/>
              <a:gd name="connsiteY3" fmla="*/ 1924103 h 3493777"/>
              <a:gd name="connsiteX0" fmla="*/ 0 w 1913975"/>
              <a:gd name="connsiteY0" fmla="*/ 1924103 h 3493777"/>
              <a:gd name="connsiteX1" fmla="*/ 4002 w 1913975"/>
              <a:gd name="connsiteY1" fmla="*/ 0 h 3493777"/>
              <a:gd name="connsiteX2" fmla="*/ 897318 w 1913975"/>
              <a:gd name="connsiteY2" fmla="*/ 1638068 h 3493777"/>
              <a:gd name="connsiteX3" fmla="*/ 1913975 w 1913975"/>
              <a:gd name="connsiteY3" fmla="*/ 3493777 h 3493777"/>
              <a:gd name="connsiteX4" fmla="*/ 0 w 1913975"/>
              <a:gd name="connsiteY4" fmla="*/ 1924103 h 3493777"/>
              <a:gd name="connsiteX0" fmla="*/ 0 w 1913975"/>
              <a:gd name="connsiteY0" fmla="*/ 1924103 h 3493777"/>
              <a:gd name="connsiteX1" fmla="*/ 4002 w 1913975"/>
              <a:gd name="connsiteY1" fmla="*/ 0 h 3493777"/>
              <a:gd name="connsiteX2" fmla="*/ 1111170 w 1913975"/>
              <a:gd name="connsiteY2" fmla="*/ 1608571 h 3493777"/>
              <a:gd name="connsiteX3" fmla="*/ 1913975 w 1913975"/>
              <a:gd name="connsiteY3" fmla="*/ 3493777 h 3493777"/>
              <a:gd name="connsiteX4" fmla="*/ 0 w 1913975"/>
              <a:gd name="connsiteY4" fmla="*/ 1924103 h 3493777"/>
              <a:gd name="connsiteX0" fmla="*/ 0 w 1913975"/>
              <a:gd name="connsiteY0" fmla="*/ 1924103 h 3493777"/>
              <a:gd name="connsiteX1" fmla="*/ 4002 w 1913975"/>
              <a:gd name="connsiteY1" fmla="*/ 0 h 3493777"/>
              <a:gd name="connsiteX2" fmla="*/ 1905125 w 1913975"/>
              <a:gd name="connsiteY2" fmla="*/ 2427107 h 3493777"/>
              <a:gd name="connsiteX3" fmla="*/ 1913975 w 1913975"/>
              <a:gd name="connsiteY3" fmla="*/ 3493777 h 3493777"/>
              <a:gd name="connsiteX4" fmla="*/ 0 w 1913975"/>
              <a:gd name="connsiteY4" fmla="*/ 1924103 h 3493777"/>
              <a:gd name="connsiteX0" fmla="*/ 0 w 1919873"/>
              <a:gd name="connsiteY0" fmla="*/ 1924103 h 3493777"/>
              <a:gd name="connsiteX1" fmla="*/ 4002 w 1919873"/>
              <a:gd name="connsiteY1" fmla="*/ 0 h 3493777"/>
              <a:gd name="connsiteX2" fmla="*/ 1919873 w 1919873"/>
              <a:gd name="connsiteY2" fmla="*/ 2429565 h 3493777"/>
              <a:gd name="connsiteX3" fmla="*/ 1913975 w 1919873"/>
              <a:gd name="connsiteY3" fmla="*/ 3493777 h 3493777"/>
              <a:gd name="connsiteX4" fmla="*/ 0 w 1919873"/>
              <a:gd name="connsiteY4" fmla="*/ 1924103 h 3493777"/>
              <a:gd name="connsiteX0" fmla="*/ 500326 w 1915871"/>
              <a:gd name="connsiteY0" fmla="*/ 2636485 h 3493777"/>
              <a:gd name="connsiteX1" fmla="*/ 0 w 1915871"/>
              <a:gd name="connsiteY1" fmla="*/ 0 h 3493777"/>
              <a:gd name="connsiteX2" fmla="*/ 1915871 w 1915871"/>
              <a:gd name="connsiteY2" fmla="*/ 2429565 h 3493777"/>
              <a:gd name="connsiteX3" fmla="*/ 1909973 w 1915871"/>
              <a:gd name="connsiteY3" fmla="*/ 3493777 h 3493777"/>
              <a:gd name="connsiteX4" fmla="*/ 500326 w 1915871"/>
              <a:gd name="connsiteY4" fmla="*/ 2636485 h 3493777"/>
              <a:gd name="connsiteX0" fmla="*/ 688812 w 2104357"/>
              <a:gd name="connsiteY0" fmla="*/ 2168652 h 3025944"/>
              <a:gd name="connsiteX1" fmla="*/ 0 w 2104357"/>
              <a:gd name="connsiteY1" fmla="*/ 0 h 3025944"/>
              <a:gd name="connsiteX2" fmla="*/ 2104357 w 2104357"/>
              <a:gd name="connsiteY2" fmla="*/ 1961732 h 3025944"/>
              <a:gd name="connsiteX3" fmla="*/ 2098459 w 2104357"/>
              <a:gd name="connsiteY3" fmla="*/ 3025944 h 3025944"/>
              <a:gd name="connsiteX4" fmla="*/ 688812 w 2104357"/>
              <a:gd name="connsiteY4" fmla="*/ 2168652 h 3025944"/>
              <a:gd name="connsiteX0" fmla="*/ 688812 w 2098459"/>
              <a:gd name="connsiteY0" fmla="*/ 2168652 h 3025944"/>
              <a:gd name="connsiteX1" fmla="*/ 0 w 2098459"/>
              <a:gd name="connsiteY1" fmla="*/ 0 h 3025944"/>
              <a:gd name="connsiteX2" fmla="*/ 2058509 w 2098459"/>
              <a:gd name="connsiteY2" fmla="*/ 377481 h 3025944"/>
              <a:gd name="connsiteX3" fmla="*/ 2098459 w 2098459"/>
              <a:gd name="connsiteY3" fmla="*/ 3025944 h 3025944"/>
              <a:gd name="connsiteX4" fmla="*/ 688812 w 2098459"/>
              <a:gd name="connsiteY4" fmla="*/ 2168652 h 3025944"/>
              <a:gd name="connsiteX0" fmla="*/ 688812 w 2067893"/>
              <a:gd name="connsiteY0" fmla="*/ 2168652 h 2168652"/>
              <a:gd name="connsiteX1" fmla="*/ 0 w 2067893"/>
              <a:gd name="connsiteY1" fmla="*/ 0 h 2168652"/>
              <a:gd name="connsiteX2" fmla="*/ 2058509 w 2067893"/>
              <a:gd name="connsiteY2" fmla="*/ 377481 h 2168652"/>
              <a:gd name="connsiteX3" fmla="*/ 2067893 w 2067893"/>
              <a:gd name="connsiteY3" fmla="*/ 1388530 h 2168652"/>
              <a:gd name="connsiteX4" fmla="*/ 688812 w 2067893"/>
              <a:gd name="connsiteY4" fmla="*/ 2168652 h 2168652"/>
              <a:gd name="connsiteX0" fmla="*/ 658247 w 2067893"/>
              <a:gd name="connsiteY0" fmla="*/ 1615759 h 1615759"/>
              <a:gd name="connsiteX1" fmla="*/ 0 w 2067893"/>
              <a:gd name="connsiteY1" fmla="*/ 0 h 1615759"/>
              <a:gd name="connsiteX2" fmla="*/ 2058509 w 2067893"/>
              <a:gd name="connsiteY2" fmla="*/ 377481 h 1615759"/>
              <a:gd name="connsiteX3" fmla="*/ 2067893 w 2067893"/>
              <a:gd name="connsiteY3" fmla="*/ 1388530 h 1615759"/>
              <a:gd name="connsiteX4" fmla="*/ 658247 w 2067893"/>
              <a:gd name="connsiteY4" fmla="*/ 1615759 h 1615759"/>
              <a:gd name="connsiteX0" fmla="*/ 658247 w 2103552"/>
              <a:gd name="connsiteY0" fmla="*/ 1615759 h 1615759"/>
              <a:gd name="connsiteX1" fmla="*/ 0 w 2103552"/>
              <a:gd name="connsiteY1" fmla="*/ 0 h 1615759"/>
              <a:gd name="connsiteX2" fmla="*/ 2058509 w 2103552"/>
              <a:gd name="connsiteY2" fmla="*/ 377481 h 1615759"/>
              <a:gd name="connsiteX3" fmla="*/ 2103552 w 2103552"/>
              <a:gd name="connsiteY3" fmla="*/ 1484223 h 1615759"/>
              <a:gd name="connsiteX4" fmla="*/ 658247 w 2103552"/>
              <a:gd name="connsiteY4" fmla="*/ 1615759 h 1615759"/>
              <a:gd name="connsiteX0" fmla="*/ 658247 w 2103552"/>
              <a:gd name="connsiteY0" fmla="*/ 1764615 h 1764615"/>
              <a:gd name="connsiteX1" fmla="*/ 0 w 2103552"/>
              <a:gd name="connsiteY1" fmla="*/ 0 h 1764615"/>
              <a:gd name="connsiteX2" fmla="*/ 2058509 w 2103552"/>
              <a:gd name="connsiteY2" fmla="*/ 377481 h 1764615"/>
              <a:gd name="connsiteX3" fmla="*/ 2103552 w 2103552"/>
              <a:gd name="connsiteY3" fmla="*/ 1484223 h 1764615"/>
              <a:gd name="connsiteX4" fmla="*/ 658247 w 2103552"/>
              <a:gd name="connsiteY4" fmla="*/ 1764615 h 1764615"/>
              <a:gd name="connsiteX0" fmla="*/ 658247 w 2103552"/>
              <a:gd name="connsiteY0" fmla="*/ 1764615 h 1764615"/>
              <a:gd name="connsiteX1" fmla="*/ 0 w 2103552"/>
              <a:gd name="connsiteY1" fmla="*/ 0 h 1764615"/>
              <a:gd name="connsiteX2" fmla="*/ 2058509 w 2103552"/>
              <a:gd name="connsiteY2" fmla="*/ 377481 h 1764615"/>
              <a:gd name="connsiteX3" fmla="*/ 2103552 w 2103552"/>
              <a:gd name="connsiteY3" fmla="*/ 1484223 h 1764615"/>
              <a:gd name="connsiteX4" fmla="*/ 1579652 w 2103552"/>
              <a:gd name="connsiteY4" fmla="*/ 1602455 h 1764615"/>
              <a:gd name="connsiteX5" fmla="*/ 658247 w 2103552"/>
              <a:gd name="connsiteY5" fmla="*/ 1764615 h 1764615"/>
              <a:gd name="connsiteX0" fmla="*/ 688812 w 2103552"/>
              <a:gd name="connsiteY0" fmla="*/ 2158020 h 2158020"/>
              <a:gd name="connsiteX1" fmla="*/ 0 w 2103552"/>
              <a:gd name="connsiteY1" fmla="*/ 0 h 2158020"/>
              <a:gd name="connsiteX2" fmla="*/ 2058509 w 2103552"/>
              <a:gd name="connsiteY2" fmla="*/ 377481 h 2158020"/>
              <a:gd name="connsiteX3" fmla="*/ 2103552 w 2103552"/>
              <a:gd name="connsiteY3" fmla="*/ 1484223 h 2158020"/>
              <a:gd name="connsiteX4" fmla="*/ 1579652 w 2103552"/>
              <a:gd name="connsiteY4" fmla="*/ 1602455 h 2158020"/>
              <a:gd name="connsiteX5" fmla="*/ 688812 w 2103552"/>
              <a:gd name="connsiteY5" fmla="*/ 2158020 h 2158020"/>
              <a:gd name="connsiteX0" fmla="*/ 688812 w 2102318"/>
              <a:gd name="connsiteY0" fmla="*/ 2158020 h 2158020"/>
              <a:gd name="connsiteX1" fmla="*/ 0 w 2102318"/>
              <a:gd name="connsiteY1" fmla="*/ 0 h 2158020"/>
              <a:gd name="connsiteX2" fmla="*/ 2058509 w 2102318"/>
              <a:gd name="connsiteY2" fmla="*/ 377481 h 2158020"/>
              <a:gd name="connsiteX3" fmla="*/ 2102318 w 2102318"/>
              <a:gd name="connsiteY3" fmla="*/ 1522182 h 2158020"/>
              <a:gd name="connsiteX4" fmla="*/ 1579652 w 2102318"/>
              <a:gd name="connsiteY4" fmla="*/ 1602455 h 2158020"/>
              <a:gd name="connsiteX5" fmla="*/ 688812 w 2102318"/>
              <a:gd name="connsiteY5" fmla="*/ 2158020 h 2158020"/>
              <a:gd name="connsiteX0" fmla="*/ 688812 w 2102318"/>
              <a:gd name="connsiteY0" fmla="*/ 2158020 h 2158020"/>
              <a:gd name="connsiteX1" fmla="*/ 0 w 2102318"/>
              <a:gd name="connsiteY1" fmla="*/ 0 h 2158020"/>
              <a:gd name="connsiteX2" fmla="*/ 2058509 w 2102318"/>
              <a:gd name="connsiteY2" fmla="*/ 377481 h 2158020"/>
              <a:gd name="connsiteX3" fmla="*/ 2102318 w 2102318"/>
              <a:gd name="connsiteY3" fmla="*/ 1522182 h 2158020"/>
              <a:gd name="connsiteX4" fmla="*/ 1579652 w 2102318"/>
              <a:gd name="connsiteY4" fmla="*/ 1632280 h 2158020"/>
              <a:gd name="connsiteX5" fmla="*/ 688812 w 2102318"/>
              <a:gd name="connsiteY5" fmla="*/ 2158020 h 2158020"/>
              <a:gd name="connsiteX0" fmla="*/ 688812 w 2102318"/>
              <a:gd name="connsiteY0" fmla="*/ 2158020 h 2158020"/>
              <a:gd name="connsiteX1" fmla="*/ 0 w 2102318"/>
              <a:gd name="connsiteY1" fmla="*/ 0 h 2158020"/>
              <a:gd name="connsiteX2" fmla="*/ 2058509 w 2102318"/>
              <a:gd name="connsiteY2" fmla="*/ 377481 h 2158020"/>
              <a:gd name="connsiteX3" fmla="*/ 2102318 w 2102318"/>
              <a:gd name="connsiteY3" fmla="*/ 1503202 h 2158020"/>
              <a:gd name="connsiteX4" fmla="*/ 1579652 w 2102318"/>
              <a:gd name="connsiteY4" fmla="*/ 1632280 h 2158020"/>
              <a:gd name="connsiteX5" fmla="*/ 688812 w 2102318"/>
              <a:gd name="connsiteY5" fmla="*/ 2158020 h 2158020"/>
              <a:gd name="connsiteX0" fmla="*/ 688812 w 2101084"/>
              <a:gd name="connsiteY0" fmla="*/ 2158020 h 2158020"/>
              <a:gd name="connsiteX1" fmla="*/ 0 w 2101084"/>
              <a:gd name="connsiteY1" fmla="*/ 0 h 2158020"/>
              <a:gd name="connsiteX2" fmla="*/ 2058509 w 2101084"/>
              <a:gd name="connsiteY2" fmla="*/ 377481 h 2158020"/>
              <a:gd name="connsiteX3" fmla="*/ 2101084 w 2101084"/>
              <a:gd name="connsiteY3" fmla="*/ 1505914 h 2158020"/>
              <a:gd name="connsiteX4" fmla="*/ 1579652 w 2101084"/>
              <a:gd name="connsiteY4" fmla="*/ 1632280 h 2158020"/>
              <a:gd name="connsiteX5" fmla="*/ 688812 w 2101084"/>
              <a:gd name="connsiteY5" fmla="*/ 2158020 h 2158020"/>
              <a:gd name="connsiteX0" fmla="*/ 688812 w 2101084"/>
              <a:gd name="connsiteY0" fmla="*/ 2158020 h 2158020"/>
              <a:gd name="connsiteX1" fmla="*/ 0 w 2101084"/>
              <a:gd name="connsiteY1" fmla="*/ 0 h 2158020"/>
              <a:gd name="connsiteX2" fmla="*/ 2058509 w 2101084"/>
              <a:gd name="connsiteY2" fmla="*/ 377481 h 2158020"/>
              <a:gd name="connsiteX3" fmla="*/ 2101084 w 2101084"/>
              <a:gd name="connsiteY3" fmla="*/ 1505914 h 2158020"/>
              <a:gd name="connsiteX4" fmla="*/ 1577184 w 2101084"/>
              <a:gd name="connsiteY4" fmla="*/ 1651260 h 2158020"/>
              <a:gd name="connsiteX5" fmla="*/ 688812 w 2101084"/>
              <a:gd name="connsiteY5" fmla="*/ 2158020 h 2158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1084" h="2158020">
                <a:moveTo>
                  <a:pt x="688812" y="2158020"/>
                </a:moveTo>
                <a:lnTo>
                  <a:pt x="0" y="0"/>
                </a:lnTo>
                <a:lnTo>
                  <a:pt x="2058509" y="377481"/>
                </a:lnTo>
                <a:lnTo>
                  <a:pt x="2101084" y="1505914"/>
                </a:lnTo>
                <a:lnTo>
                  <a:pt x="1577184" y="1651260"/>
                </a:lnTo>
                <a:lnTo>
                  <a:pt x="688812" y="21580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E7AD4E-1C5E-4D8D-8D04-7E1FA418B124}"/>
              </a:ext>
            </a:extLst>
          </p:cNvPr>
          <p:cNvSpPr txBox="1"/>
          <p:nvPr/>
        </p:nvSpPr>
        <p:spPr>
          <a:xfrm>
            <a:off x="3530686" y="1211119"/>
            <a:ext cx="3055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Focus Setting Adjustment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9D7F4C7-9662-4837-9A35-84F668C86620}"/>
              </a:ext>
            </a:extLst>
          </p:cNvPr>
          <p:cNvCxnSpPr/>
          <p:nvPr/>
        </p:nvCxnSpPr>
        <p:spPr>
          <a:xfrm flipH="1">
            <a:off x="3513221" y="1580451"/>
            <a:ext cx="276726" cy="449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A1F1D6F-C4C1-4866-9B99-6677B0D5C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082" y="3538047"/>
            <a:ext cx="3913971" cy="27007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F27F2-3D2B-4059-9581-1668BD1D15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5" t="24885" r="24885" b="24885"/>
          <a:stretch/>
        </p:blipFill>
        <p:spPr>
          <a:xfrm>
            <a:off x="8473246" y="844081"/>
            <a:ext cx="2927691" cy="2449311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9F1949-456C-43EC-AD39-F5E7EE9FBA85}"/>
              </a:ext>
            </a:extLst>
          </p:cNvPr>
          <p:cNvSpPr txBox="1"/>
          <p:nvPr/>
        </p:nvSpPr>
        <p:spPr>
          <a:xfrm>
            <a:off x="8351422" y="556223"/>
            <a:ext cx="3241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</a:rPr>
              <a:t>Autocollimator Crosshair in Live Video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48099B-F00C-4FC8-A757-42D84D23A57F}"/>
              </a:ext>
            </a:extLst>
          </p:cNvPr>
          <p:cNvSpPr txBox="1"/>
          <p:nvPr/>
        </p:nvSpPr>
        <p:spPr>
          <a:xfrm>
            <a:off x="8224195" y="3359709"/>
            <a:ext cx="3241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Measured Ray Fans</a:t>
            </a:r>
          </a:p>
        </p:txBody>
      </p:sp>
    </p:spTree>
    <p:extLst>
      <p:ext uri="{BB962C8B-B14F-4D97-AF65-F5344CB8AC3E}">
        <p14:creationId xmlns:p14="http://schemas.microsoft.com/office/powerpoint/2010/main" val="3962905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9940FC-42F1-4752-9C30-DE17E0EC9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963" y="0"/>
            <a:ext cx="4676037" cy="63647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4D0FC-5EEF-4405-B39F-D6B800857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203158"/>
            <a:ext cx="7975400" cy="207848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Laser unequal path interferometer (LUPI) is both:</a:t>
            </a:r>
          </a:p>
          <a:p>
            <a:pPr marL="609602" lvl="1" indent="-342900">
              <a:buClr>
                <a:schemeClr val="accent1"/>
              </a:buClr>
              <a:buFont typeface="+mj-lt"/>
              <a:buAutoNum type="arabicPeriod"/>
            </a:pPr>
            <a:r>
              <a:rPr lang="en-US" dirty="0"/>
              <a:t>Point source for collimation measurement</a:t>
            </a:r>
          </a:p>
          <a:p>
            <a:pPr marL="609602" lvl="1" indent="-342900">
              <a:buClr>
                <a:schemeClr val="accent1"/>
              </a:buClr>
              <a:buFont typeface="+mj-lt"/>
              <a:buAutoNum type="arabicPeriod"/>
            </a:pPr>
            <a:r>
              <a:rPr lang="en-US" dirty="0"/>
              <a:t>Independent measurement of collimation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10DD0-145A-4BE2-BCA8-67B7AB1280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E9334-474E-43C8-8E1A-3802113AC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8610400" cy="644770"/>
          </a:xfrm>
        </p:spPr>
        <p:txBody>
          <a:bodyPr/>
          <a:lstStyle/>
          <a:p>
            <a:r>
              <a:rPr lang="en-US" dirty="0"/>
              <a:t>Measuring Departure from Collimation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D7F725-C567-40E9-84F6-59EC68FF7C33}"/>
              </a:ext>
            </a:extLst>
          </p:cNvPr>
          <p:cNvSpPr/>
          <p:nvPr/>
        </p:nvSpPr>
        <p:spPr>
          <a:xfrm>
            <a:off x="10473105" y="6437463"/>
            <a:ext cx="12238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OPTO 13373-8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19D4CE1-8C30-4641-A583-386BC97C0C7F}"/>
              </a:ext>
            </a:extLst>
          </p:cNvPr>
          <p:cNvCxnSpPr>
            <a:cxnSpLocks/>
          </p:cNvCxnSpPr>
          <p:nvPr/>
        </p:nvCxnSpPr>
        <p:spPr>
          <a:xfrm rot="-1380000">
            <a:off x="10568229" y="460077"/>
            <a:ext cx="0" cy="3017520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6E08CD-2AC3-40B1-BE20-7C0BACCACB9E}"/>
              </a:ext>
            </a:extLst>
          </p:cNvPr>
          <p:cNvCxnSpPr>
            <a:cxnSpLocks/>
          </p:cNvCxnSpPr>
          <p:nvPr/>
        </p:nvCxnSpPr>
        <p:spPr>
          <a:xfrm rot="-1860000">
            <a:off x="10327989" y="375271"/>
            <a:ext cx="0" cy="3200400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56196A-0669-4C8A-AE80-DB7B332719B7}"/>
              </a:ext>
            </a:extLst>
          </p:cNvPr>
          <p:cNvCxnSpPr>
            <a:cxnSpLocks/>
          </p:cNvCxnSpPr>
          <p:nvPr/>
        </p:nvCxnSpPr>
        <p:spPr>
          <a:xfrm rot="600000">
            <a:off x="9096016" y="668813"/>
            <a:ext cx="0" cy="4526280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A32A683-7D89-4FD1-AE1B-9792F054B4F9}"/>
              </a:ext>
            </a:extLst>
          </p:cNvPr>
          <p:cNvCxnSpPr>
            <a:cxnSpLocks/>
          </p:cNvCxnSpPr>
          <p:nvPr/>
        </p:nvCxnSpPr>
        <p:spPr>
          <a:xfrm rot="-300000">
            <a:off x="10178168" y="635719"/>
            <a:ext cx="0" cy="4480560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02F51E7-A94E-4B6C-8793-9A6236C0EB5F}"/>
              </a:ext>
            </a:extLst>
          </p:cNvPr>
          <p:cNvSpPr txBox="1"/>
          <p:nvPr/>
        </p:nvSpPr>
        <p:spPr>
          <a:xfrm>
            <a:off x="11223024" y="2998015"/>
            <a:ext cx="76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LUPI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9748EA-D12E-4774-ADC6-183C03D2E0DB}"/>
              </a:ext>
            </a:extLst>
          </p:cNvPr>
          <p:cNvSpPr txBox="1"/>
          <p:nvPr/>
        </p:nvSpPr>
        <p:spPr>
          <a:xfrm>
            <a:off x="10026441" y="215996"/>
            <a:ext cx="1374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</a:rPr>
              <a:t>350mm Reflective Collimator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FA7312-3437-4579-8962-E4228EDC645A}"/>
              </a:ext>
            </a:extLst>
          </p:cNvPr>
          <p:cNvSpPr txBox="1"/>
          <p:nvPr/>
        </p:nvSpPr>
        <p:spPr>
          <a:xfrm>
            <a:off x="8860326" y="4287930"/>
            <a:ext cx="144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Return Flat for LUPI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76A4D2-EFB7-4EF9-B4BA-8CF36746761C}"/>
              </a:ext>
            </a:extLst>
          </p:cNvPr>
          <p:cNvSpPr txBox="1"/>
          <p:nvPr/>
        </p:nvSpPr>
        <p:spPr>
          <a:xfrm>
            <a:off x="9134939" y="2228138"/>
            <a:ext cx="10873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/>
              <a:t>Scanning Pentaprism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AE01DB-31AB-4E35-BD4E-233974B388D0}"/>
              </a:ext>
            </a:extLst>
          </p:cNvPr>
          <p:cNvSpPr txBox="1"/>
          <p:nvPr/>
        </p:nvSpPr>
        <p:spPr>
          <a:xfrm>
            <a:off x="733031" y="2998015"/>
            <a:ext cx="2330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Projected Distance &gt; 35km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3072D5-E7C5-4ECD-8CA1-B584571ED0D5}"/>
              </a:ext>
            </a:extLst>
          </p:cNvPr>
          <p:cNvSpPr txBox="1"/>
          <p:nvPr/>
        </p:nvSpPr>
        <p:spPr>
          <a:xfrm>
            <a:off x="3081861" y="3000088"/>
            <a:ext cx="2330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Projected Distance = 34km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729881-C70E-4997-917C-743610C12977}"/>
              </a:ext>
            </a:extLst>
          </p:cNvPr>
          <p:cNvSpPr txBox="1"/>
          <p:nvPr/>
        </p:nvSpPr>
        <p:spPr>
          <a:xfrm>
            <a:off x="5434765" y="3003706"/>
            <a:ext cx="2330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Projected Distance = 23km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A8984F-3F27-4524-A658-81F0EF914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34" y="3270392"/>
            <a:ext cx="2743438" cy="29568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6B8E15-24FA-40AF-99FB-5F37A2517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684" y="3255610"/>
            <a:ext cx="2743438" cy="29568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92B644-9CAE-4861-8FEB-4B053E311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733" y="3255009"/>
            <a:ext cx="2743438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03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">
        <p159:morph option="byObject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FALLBACK_LAYOUT" val="11"/>
  <p:tag name="MIO_SHOW_DATE" val="False"/>
  <p:tag name="MIO_SHOW_FOOTER" val="True"/>
  <p:tag name="MIO_SHOW_PAGENUMBER" val="True"/>
  <p:tag name="MIO_AVOID_BLANK_LAYOUT" val="True"/>
  <p:tag name="MIO_CD_LAYOUT_VALID_AREA" val="True"/>
  <p:tag name="MIO_EMBED_FONT" val="False"/>
  <p:tag name="MIO_NUMBER_OF_VALID_LAYOUTS" val="24"/>
  <p:tag name="MIO_HDS" val="True"/>
  <p:tag name="MIO_SKIPVERSION" val="01.01.0001 00:00:00"/>
  <p:tag name="MIO_EKGUID" val="42611219-36b6-4932-8c52-1ad9486df09b"/>
  <p:tag name="MIO_UPDATE" val="True"/>
  <p:tag name="MIO_VERSION" val="30.06.2021 18:39:57"/>
  <p:tag name="MIO_DBID" val="0F45B44C-9BC7-4D85-81C4-7155EE70A7B9"/>
  <p:tag name="MIO_LASTDOWNLOADED" val="20.10.2021 08:51:38.059"/>
  <p:tag name="MIO_OBJECTNAME" val="Optikos Master"/>
  <p:tag name="MIO_CDID" val="4b9d6bbc-ad90-4ebb-b3fe-f4444521152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HDS" val="True"/>
  <p:tag name="MIO_SKIPVERSION" val="01.01.0001 00:00:00"/>
  <p:tag name="MIO_UPDATE" val="True"/>
  <p:tag name="MIO_VERSION" val="01.01.0001 00:00:00"/>
  <p:tag name="MIO_LASTDOWNLOADED" val="01.01.0001 00:00:00.000"/>
  <p:tag name="MIO_FALLBACK_LAYOUT" val="11"/>
  <p:tag name="MIO_SHOW_DATE" val="False"/>
  <p:tag name="MIO_SHOW_FOOTER" val="True"/>
  <p:tag name="MIO_SHOW_PAGENUMBER" val="True"/>
  <p:tag name="MIO_AVOID_BLANK_LAYOUT" val="True"/>
  <p:tag name="MIO_CD_LAYOUT_VALID_AREA" val="False"/>
  <p:tag name="MIO_EMBED_FONT" val="False"/>
  <p:tag name="MIO_NUMBER_OF_VALID_LAYOUTS" val="2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heme/theme1.xml><?xml version="1.0" encoding="utf-8"?>
<a:theme xmlns:a="http://schemas.openxmlformats.org/drawingml/2006/main" name="Optikos Theme">
  <a:themeElements>
    <a:clrScheme name="Optikos Slide Show">
      <a:dk1>
        <a:srgbClr val="000000"/>
      </a:dk1>
      <a:lt1>
        <a:srgbClr val="FFFFFF"/>
      </a:lt1>
      <a:dk2>
        <a:srgbClr val="656569"/>
      </a:dk2>
      <a:lt2>
        <a:srgbClr val="D1D4D7"/>
      </a:lt2>
      <a:accent1>
        <a:srgbClr val="FF3A1D"/>
      </a:accent1>
      <a:accent2>
        <a:srgbClr val="00C1DE"/>
      </a:accent2>
      <a:accent3>
        <a:srgbClr val="FFE800"/>
      </a:accent3>
      <a:accent4>
        <a:srgbClr val="FF6912"/>
      </a:accent4>
      <a:accent5>
        <a:srgbClr val="425CC7"/>
      </a:accent5>
      <a:accent6>
        <a:srgbClr val="FF975D"/>
      </a:accent6>
      <a:hlink>
        <a:srgbClr val="5ECCF3"/>
      </a:hlink>
      <a:folHlink>
        <a:srgbClr val="7C858C"/>
      </a:folHlink>
    </a:clrScheme>
    <a:fontScheme name="Optikos Slide Show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2"/>
          </a:solidFill>
        </a:ln>
      </a:spPr>
      <a:bodyPr rtlCol="0" anchor="ctr"/>
      <a:lstStyle>
        <a:defPPr algn="ctr">
          <a:defRPr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dirty="0" err="1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ptikos Theme" id="{D55EDFD1-960A-4C3F-8021-60BC94784F82}" vid="{990480FE-35AE-42FA-B7CB-64D844F961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5320</TotalTime>
  <Words>1099</Words>
  <Application>Microsoft Office PowerPoint</Application>
  <PresentationFormat>Widescreen</PresentationFormat>
  <Paragraphs>204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Cambria Math</vt:lpstr>
      <vt:lpstr>Tahoma</vt:lpstr>
      <vt:lpstr>Times New Roman</vt:lpstr>
      <vt:lpstr>Wingdings</vt:lpstr>
      <vt:lpstr>Optikos Theme</vt:lpstr>
      <vt:lpstr>The measurement of object distance for projected virtual objects using a scanning pentaprism and digital alignment telescope</vt:lpstr>
      <vt:lpstr>An imager test scenario must be with the use case.</vt:lpstr>
      <vt:lpstr>The Scanning Pentaprism has the versatility we need.</vt:lpstr>
      <vt:lpstr>A pentaprism provides a constant deflection angle. </vt:lpstr>
      <vt:lpstr>The Scanning Pentaprism Approach</vt:lpstr>
      <vt:lpstr>Geometrical Optics Analysis — See Manuscript</vt:lpstr>
      <vt:lpstr>The Scanning Pentaprism Demonstrator</vt:lpstr>
      <vt:lpstr>Compensating Spherical Aberration</vt:lpstr>
      <vt:lpstr>Measuring Departure from Collimation</vt:lpstr>
      <vt:lpstr>Measuring Finite Conjugates</vt:lpstr>
      <vt:lpstr>Measuring Parallax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Sweeney</dc:creator>
  <cp:lastModifiedBy>Kevin Sweeney</cp:lastModifiedBy>
  <cp:revision>330</cp:revision>
  <dcterms:created xsi:type="dcterms:W3CDTF">2025-01-10T18:52:34Z</dcterms:created>
  <dcterms:modified xsi:type="dcterms:W3CDTF">2025-10-23T16:32:48Z</dcterms:modified>
</cp:coreProperties>
</file>